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322" r:id="rId21"/>
    <p:sldId id="275" r:id="rId22"/>
    <p:sldId id="276" r:id="rId23"/>
    <p:sldId id="277" r:id="rId24"/>
    <p:sldId id="278" r:id="rId25"/>
    <p:sldId id="279" r:id="rId26"/>
    <p:sldId id="280" r:id="rId27"/>
    <p:sldId id="281" r:id="rId28"/>
    <p:sldId id="282" r:id="rId29"/>
    <p:sldId id="283" r:id="rId30"/>
    <p:sldId id="315" r:id="rId31"/>
    <p:sldId id="284" r:id="rId32"/>
    <p:sldId id="288" r:id="rId33"/>
    <p:sldId id="290" r:id="rId34"/>
    <p:sldId id="289" r:id="rId35"/>
    <p:sldId id="291" r:id="rId36"/>
    <p:sldId id="292" r:id="rId37"/>
    <p:sldId id="293" r:id="rId38"/>
    <p:sldId id="296" r:id="rId39"/>
    <p:sldId id="302" r:id="rId40"/>
    <p:sldId id="298" r:id="rId41"/>
    <p:sldId id="299" r:id="rId42"/>
    <p:sldId id="300" r:id="rId43"/>
    <p:sldId id="301" r:id="rId44"/>
    <p:sldId id="324" r:id="rId45"/>
    <p:sldId id="323" r:id="rId46"/>
    <p:sldId id="303" r:id="rId47"/>
    <p:sldId id="304" r:id="rId48"/>
    <p:sldId id="305" r:id="rId49"/>
    <p:sldId id="306" r:id="rId50"/>
    <p:sldId id="307" r:id="rId51"/>
    <p:sldId id="308" r:id="rId52"/>
    <p:sldId id="309" r:id="rId53"/>
    <p:sldId id="310" r:id="rId54"/>
    <p:sldId id="312" r:id="rId55"/>
    <p:sldId id="313" r:id="rId56"/>
    <p:sldId id="316" r:id="rId57"/>
    <p:sldId id="317" r:id="rId58"/>
    <p:sldId id="318" r:id="rId59"/>
    <p:sldId id="319" r:id="rId60"/>
    <p:sldId id="320" r:id="rId61"/>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154"/>
    <p:restoredTop sz="94707"/>
  </p:normalViewPr>
  <p:slideViewPr>
    <p:cSldViewPr snapToGrid="0" snapToObjects="1">
      <p:cViewPr varScale="1">
        <p:scale>
          <a:sx n="144" d="100"/>
          <a:sy n="144" d="100"/>
        </p:scale>
        <p:origin x="200" y="20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Shape 17"/>
          <p:cNvSpPr>
            <a:spLocks noGrp="1" noRot="1" noChangeAspect="1"/>
          </p:cNvSpPr>
          <p:nvPr>
            <p:ph type="sldImg"/>
          </p:nvPr>
        </p:nvSpPr>
        <p:spPr>
          <a:xfrm>
            <a:off x="1143000" y="685800"/>
            <a:ext cx="4572000" cy="3429000"/>
          </a:xfrm>
          <a:prstGeom prst="rect">
            <a:avLst/>
          </a:prstGeom>
        </p:spPr>
        <p:txBody>
          <a:bodyPr/>
          <a:lstStyle/>
          <a:p>
            <a:endParaRPr/>
          </a:p>
        </p:txBody>
      </p:sp>
      <p:sp>
        <p:nvSpPr>
          <p:cNvPr id="18" name="Shape 1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Times New Roman"/>
      </a:defRPr>
    </a:lvl1pPr>
    <a:lvl2pPr indent="228600" latinLnBrk="0">
      <a:spcBef>
        <a:spcPts val="400"/>
      </a:spcBef>
      <a:defRPr sz="1200">
        <a:latin typeface="+mn-lt"/>
        <a:ea typeface="+mn-ea"/>
        <a:cs typeface="+mn-cs"/>
        <a:sym typeface="Times New Roman"/>
      </a:defRPr>
    </a:lvl2pPr>
    <a:lvl3pPr indent="457200" latinLnBrk="0">
      <a:spcBef>
        <a:spcPts val="400"/>
      </a:spcBef>
      <a:defRPr sz="1200">
        <a:latin typeface="+mn-lt"/>
        <a:ea typeface="+mn-ea"/>
        <a:cs typeface="+mn-cs"/>
        <a:sym typeface="Times New Roman"/>
      </a:defRPr>
    </a:lvl3pPr>
    <a:lvl4pPr indent="685800" latinLnBrk="0">
      <a:spcBef>
        <a:spcPts val="400"/>
      </a:spcBef>
      <a:defRPr sz="1200">
        <a:latin typeface="+mn-lt"/>
        <a:ea typeface="+mn-ea"/>
        <a:cs typeface="+mn-cs"/>
        <a:sym typeface="Times New Roman"/>
      </a:defRPr>
    </a:lvl4pPr>
    <a:lvl5pPr indent="914400" latinLnBrk="0">
      <a:spcBef>
        <a:spcPts val="400"/>
      </a:spcBef>
      <a:defRPr sz="1200">
        <a:latin typeface="+mn-lt"/>
        <a:ea typeface="+mn-ea"/>
        <a:cs typeface="+mn-cs"/>
        <a:sym typeface="Times New Roman"/>
      </a:defRPr>
    </a:lvl5pPr>
    <a:lvl6pPr indent="1143000" latinLnBrk="0">
      <a:spcBef>
        <a:spcPts val="400"/>
      </a:spcBef>
      <a:defRPr sz="1200">
        <a:latin typeface="+mn-lt"/>
        <a:ea typeface="+mn-ea"/>
        <a:cs typeface="+mn-cs"/>
        <a:sym typeface="Times New Roman"/>
      </a:defRPr>
    </a:lvl6pPr>
    <a:lvl7pPr indent="1371600" latinLnBrk="0">
      <a:spcBef>
        <a:spcPts val="400"/>
      </a:spcBef>
      <a:defRPr sz="1200">
        <a:latin typeface="+mn-lt"/>
        <a:ea typeface="+mn-ea"/>
        <a:cs typeface="+mn-cs"/>
        <a:sym typeface="Times New Roman"/>
      </a:defRPr>
    </a:lvl7pPr>
    <a:lvl8pPr indent="1600200" latinLnBrk="0">
      <a:spcBef>
        <a:spcPts val="400"/>
      </a:spcBef>
      <a:defRPr sz="1200">
        <a:latin typeface="+mn-lt"/>
        <a:ea typeface="+mn-ea"/>
        <a:cs typeface="+mn-cs"/>
        <a:sym typeface="Times New Roman"/>
      </a:defRPr>
    </a:lvl8pPr>
    <a:lvl9pPr indent="1828800" latinLnBrk="0">
      <a:spcBef>
        <a:spcPts val="400"/>
      </a:spcBef>
      <a:defRPr sz="1200">
        <a:latin typeface="+mn-lt"/>
        <a:ea typeface="+mn-ea"/>
        <a:cs typeface="+mn-cs"/>
        <a:sym typeface="Times New Roman"/>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92074"/>
            <a:ext cx="8229600" cy="1508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t>Title Text</a:t>
            </a:r>
          </a:p>
        </p:txBody>
      </p:sp>
      <p:sp>
        <p:nvSpPr>
          <p:cNvPr id="3"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291328" y="6429692"/>
            <a:ext cx="224023" cy="218441"/>
          </a:xfrm>
          <a:prstGeom prst="rect">
            <a:avLst/>
          </a:prstGeom>
          <a:ln w="12700">
            <a:miter lim="400000"/>
          </a:ln>
        </p:spPr>
        <p:txBody>
          <a:bodyPr wrap="none" lIns="45719" rIns="45719" anchor="ctr">
            <a:spAutoFit/>
          </a:bodyPr>
          <a:lstStyle>
            <a:lvl1pPr algn="r" defTabSz="685800">
              <a:defRPr sz="900">
                <a:solidFill>
                  <a:srgbClr val="898989"/>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Lst>
  <p:transition spd="med"/>
  <p:txStyles>
    <p:title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Calibri Light"/>
          <a:ea typeface="Calibri Light"/>
          <a:cs typeface="Calibri Light"/>
          <a:sym typeface="Calibri Light"/>
        </a:defRPr>
      </a:lvl5pPr>
      <a:lvl6pPr marL="0" marR="0" indent="45720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Calibri Light"/>
          <a:ea typeface="Calibri Light"/>
          <a:cs typeface="Calibri Light"/>
          <a:sym typeface="Calibri Light"/>
        </a:defRPr>
      </a:lvl6pPr>
      <a:lvl7pPr marL="0" marR="0" indent="91440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Calibri Light"/>
          <a:ea typeface="Calibri Light"/>
          <a:cs typeface="Calibri Light"/>
          <a:sym typeface="Calibri Light"/>
        </a:defRPr>
      </a:lvl7pPr>
      <a:lvl8pPr marL="0" marR="0" indent="137160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Calibri Light"/>
          <a:ea typeface="Calibri Light"/>
          <a:cs typeface="Calibri Light"/>
          <a:sym typeface="Calibri Light"/>
        </a:defRPr>
      </a:lvl8pPr>
      <a:lvl9pPr marL="0" marR="0" indent="182880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171450" marR="0" indent="-171450"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Calibri"/>
          <a:ea typeface="Calibri"/>
          <a:cs typeface="Calibri"/>
          <a:sym typeface="Calibri"/>
        </a:defRPr>
      </a:lvl1pPr>
      <a:lvl2pPr marL="542925" marR="0" indent="-200025"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Calibri"/>
          <a:ea typeface="Calibri"/>
          <a:cs typeface="Calibri"/>
          <a:sym typeface="Calibri"/>
        </a:defRPr>
      </a:lvl2pPr>
      <a:lvl3pPr marL="925830" marR="0" indent="-240030"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Calibri"/>
          <a:ea typeface="Calibri"/>
          <a:cs typeface="Calibri"/>
          <a:sym typeface="Calibri"/>
        </a:defRPr>
      </a:lvl3pPr>
      <a:lvl4pPr marL="13056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Calibri"/>
          <a:ea typeface="Calibri"/>
          <a:cs typeface="Calibri"/>
          <a:sym typeface="Calibri"/>
        </a:defRPr>
      </a:lvl4pPr>
      <a:lvl5pPr marL="1571625" marR="0" indent="-200025"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Calibri"/>
          <a:ea typeface="Calibri"/>
          <a:cs typeface="Calibri"/>
          <a:sym typeface="Calibri"/>
        </a:defRPr>
      </a:lvl5pPr>
      <a:lvl6pPr marL="2028825" marR="0" indent="-200025"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Calibri"/>
          <a:ea typeface="Calibri"/>
          <a:cs typeface="Calibri"/>
          <a:sym typeface="Calibri"/>
        </a:defRPr>
      </a:lvl6pPr>
      <a:lvl7pPr marL="2486025" marR="0" indent="-200025"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Calibri"/>
          <a:ea typeface="Calibri"/>
          <a:cs typeface="Calibri"/>
          <a:sym typeface="Calibri"/>
        </a:defRPr>
      </a:lvl7pPr>
      <a:lvl8pPr marL="2943225" marR="0" indent="-200025"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Calibri"/>
          <a:ea typeface="Calibri"/>
          <a:cs typeface="Calibri"/>
          <a:sym typeface="Calibri"/>
        </a:defRPr>
      </a:lvl8pPr>
      <a:lvl9pPr marL="3400425" marR="0" indent="-200025"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Calibri"/>
          <a:ea typeface="Calibri"/>
          <a:cs typeface="Calibri"/>
          <a:sym typeface="Calibri"/>
        </a:defRPr>
      </a:lvl9pPr>
    </p:bodyStyle>
    <p:otherStyle>
      <a:lvl1pPr marL="0" marR="0" indent="0" algn="r" defTabSz="6858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1pPr>
      <a:lvl2pPr marL="0" marR="0" indent="457200" algn="r" defTabSz="6858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2pPr>
      <a:lvl3pPr marL="0" marR="0" indent="914400" algn="r" defTabSz="6858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3pPr>
      <a:lvl4pPr marL="0" marR="0" indent="1371600" algn="r" defTabSz="6858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4pPr>
      <a:lvl5pPr marL="0" marR="0" indent="1828800" algn="r" defTabSz="6858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5pPr>
      <a:lvl6pPr marL="0" marR="0" indent="0" algn="r" defTabSz="6858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6pPr>
      <a:lvl7pPr marL="0" marR="0" indent="0" algn="r" defTabSz="6858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7pPr>
      <a:lvl8pPr marL="0" marR="0" indent="0" algn="r" defTabSz="6858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8pPr>
      <a:lvl9pPr marL="0" marR="0" indent="0" algn="r" defTabSz="6858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hyperlink" Target="mailto:Jon@rose.org" TargetMode="External"/><Relationship Id="rId2" Type="http://schemas.openxmlformats.org/officeDocument/2006/relationships/hyperlink" Target="mailto:rosehering@roadrunner.com" TargetMode="Externa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10.jpeg"/><Relationship Id="rId4" Type="http://schemas.openxmlformats.org/officeDocument/2006/relationships/hyperlink" Target="mailto:roseusa@suddenlink.net"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png" descr="image.png"/>
          <p:cNvPicPr>
            <a:picLocks noChangeAspect="1"/>
          </p:cNvPicPr>
          <p:nvPr/>
        </p:nvPicPr>
        <p:blipFill>
          <a:blip r:embed="rId2"/>
          <a:stretch>
            <a:fillRect/>
          </a:stretch>
        </p:blipFill>
        <p:spPr>
          <a:xfrm>
            <a:off x="152400" y="825500"/>
            <a:ext cx="8470900" cy="3771900"/>
          </a:xfrm>
          <a:prstGeom prst="rect">
            <a:avLst/>
          </a:prstGeom>
          <a:ln w="12700">
            <a:miter lim="400000"/>
          </a:ln>
        </p:spPr>
      </p:pic>
      <p:sp>
        <p:nvSpPr>
          <p:cNvPr id="21" name="at the AMERICAN ROSE CENTER…"/>
          <p:cNvSpPr txBox="1"/>
          <p:nvPr/>
        </p:nvSpPr>
        <p:spPr>
          <a:xfrm>
            <a:off x="685800" y="4572000"/>
            <a:ext cx="7820025" cy="1415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85800">
              <a:defRPr sz="1800" b="1">
                <a:latin typeface="Cambria"/>
                <a:ea typeface="Cambria"/>
                <a:cs typeface="Cambria"/>
                <a:sym typeface="Cambria"/>
              </a:defRPr>
            </a:pPr>
            <a:br/>
            <a:r>
              <a:t>at the AMERICAN ROSE CENTER</a:t>
            </a:r>
          </a:p>
          <a:p>
            <a:pPr algn="ctr" defTabSz="685800">
              <a:defRPr sz="1800" b="1">
                <a:latin typeface="Cambria"/>
                <a:ea typeface="Cambria"/>
                <a:cs typeface="Cambria"/>
                <a:sym typeface="Cambria"/>
              </a:defRPr>
            </a:pPr>
            <a:r>
              <a:t>National Home and Headquarters of the American Rose Society</a:t>
            </a:r>
            <a:br/>
            <a:r>
              <a:t>Shreveport, Louisiana</a:t>
            </a:r>
          </a:p>
        </p:txBody>
      </p:sp>
      <p:sp>
        <p:nvSpPr>
          <p:cNvPr id="22" name="Shape"/>
          <p:cNvSpPr/>
          <p:nvPr/>
        </p:nvSpPr>
        <p:spPr>
          <a:xfrm>
            <a:off x="3124200" y="1371600"/>
            <a:ext cx="304800" cy="304800"/>
          </a:xfrm>
          <a:custGeom>
            <a:avLst/>
            <a:gdLst/>
            <a:ahLst/>
            <a:cxnLst>
              <a:cxn ang="0">
                <a:pos x="wd2" y="hd2"/>
              </a:cxn>
              <a:cxn ang="5400000">
                <a:pos x="wd2" y="hd2"/>
              </a:cxn>
              <a:cxn ang="10800000">
                <a:pos x="wd2" y="hd2"/>
              </a:cxn>
              <a:cxn ang="16200000">
                <a:pos x="wd2" y="hd2"/>
              </a:cxn>
            </a:cxnLst>
            <a:rect l="0" t="0" r="r" b="b"/>
            <a:pathLst>
              <a:path w="21600" h="21600" extrusionOk="0">
                <a:moveTo>
                  <a:pt x="10800" y="5800"/>
                </a:moveTo>
                <a:lnTo>
                  <a:pt x="8352" y="2295"/>
                </a:lnTo>
                <a:lnTo>
                  <a:pt x="7312" y="6320"/>
                </a:lnTo>
                <a:lnTo>
                  <a:pt x="370" y="2295"/>
                </a:lnTo>
                <a:lnTo>
                  <a:pt x="4627" y="7617"/>
                </a:lnTo>
                <a:lnTo>
                  <a:pt x="0" y="8615"/>
                </a:lnTo>
                <a:lnTo>
                  <a:pt x="3722" y="11775"/>
                </a:lnTo>
                <a:lnTo>
                  <a:pt x="135" y="14587"/>
                </a:lnTo>
                <a:lnTo>
                  <a:pt x="5667" y="13937"/>
                </a:lnTo>
                <a:lnTo>
                  <a:pt x="4762" y="17617"/>
                </a:lnTo>
                <a:lnTo>
                  <a:pt x="7715" y="15627"/>
                </a:lnTo>
                <a:lnTo>
                  <a:pt x="8485" y="21600"/>
                </a:lnTo>
                <a:lnTo>
                  <a:pt x="10532" y="14935"/>
                </a:lnTo>
                <a:lnTo>
                  <a:pt x="13247" y="19737"/>
                </a:lnTo>
                <a:lnTo>
                  <a:pt x="14020" y="14457"/>
                </a:lnTo>
                <a:lnTo>
                  <a:pt x="18145" y="18095"/>
                </a:lnTo>
                <a:lnTo>
                  <a:pt x="16837" y="12942"/>
                </a:lnTo>
                <a:lnTo>
                  <a:pt x="21600" y="13290"/>
                </a:lnTo>
                <a:lnTo>
                  <a:pt x="17607" y="10475"/>
                </a:lnTo>
                <a:lnTo>
                  <a:pt x="21097" y="8137"/>
                </a:lnTo>
                <a:lnTo>
                  <a:pt x="16702" y="7315"/>
                </a:lnTo>
                <a:lnTo>
                  <a:pt x="18380" y="4457"/>
                </a:lnTo>
                <a:lnTo>
                  <a:pt x="14155" y="5325"/>
                </a:lnTo>
                <a:lnTo>
                  <a:pt x="14522" y="0"/>
                </a:lnTo>
                <a:close/>
              </a:path>
            </a:pathLst>
          </a:custGeom>
          <a:solidFill>
            <a:srgbClr val="FFC000"/>
          </a:solidFill>
          <a:ln w="12700">
            <a:miter lim="400000"/>
          </a:ln>
        </p:spPr>
        <p:txBody>
          <a:bodyPr lIns="45719" rIns="45719" anchor="ctr"/>
          <a:lstStyle/>
          <a:p>
            <a:pPr algn="ctr" defTabSz="685800">
              <a:defRPr sz="1300">
                <a:solidFill>
                  <a:srgbClr val="FFFFFF"/>
                </a:solidFill>
              </a:defRPr>
            </a:pPr>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HE MASTER PLAN was created in 2017 - it is a five-year plan to totally restore the gardens at the American Rose Center . . .  to re-create a world class garden we can be proud of; where our garden takes its rightful place among the great rose gardens of the world.   The Master Plan tells the history of the gardens, and tells of our future through the goals we have set."/>
          <p:cNvSpPr txBox="1">
            <a:spLocks noGrp="1"/>
          </p:cNvSpPr>
          <p:nvPr>
            <p:ph type="title" idx="4294967295"/>
          </p:nvPr>
        </p:nvSpPr>
        <p:spPr>
          <a:xfrm>
            <a:off x="4876800" y="304800"/>
            <a:ext cx="4038600" cy="5943600"/>
          </a:xfrm>
          <a:prstGeom prst="rect">
            <a:avLst/>
          </a:prstGeom>
        </p:spPr>
        <p:txBody>
          <a:bodyPr>
            <a:normAutofit/>
          </a:bodyPr>
          <a:lstStyle/>
          <a:p>
            <a:pPr>
              <a:defRPr sz="2400" b="1">
                <a:latin typeface="Cambria"/>
                <a:ea typeface="Cambria"/>
                <a:cs typeface="Cambria"/>
                <a:sym typeface="Cambria"/>
              </a:defRPr>
            </a:pPr>
            <a:r>
              <a:rPr dirty="0"/>
              <a:t>THE MASTER PLAN</a:t>
            </a:r>
            <a:br>
              <a:rPr dirty="0"/>
            </a:br>
            <a:r>
              <a:rPr b="0" dirty="0"/>
              <a:t>was created in 2017 - it is a five-year plan to totally restore the gardens at the American Rose Center . . . </a:t>
            </a:r>
            <a:br>
              <a:rPr b="0" dirty="0"/>
            </a:br>
            <a:r>
              <a:rPr b="0" dirty="0"/>
              <a:t>to re-create a world class garden we can be proud of; where our garden takes its rightful place among the great rose gardens of the world. </a:t>
            </a:r>
            <a:br>
              <a:rPr b="0" dirty="0"/>
            </a:br>
            <a:br>
              <a:rPr b="0" dirty="0"/>
            </a:br>
            <a:r>
              <a:rPr b="0" dirty="0"/>
              <a:t>The Master Plan tells the history of the gardens, and tells of our future through the goals we have set.</a:t>
            </a:r>
          </a:p>
        </p:txBody>
      </p:sp>
      <p:pic>
        <p:nvPicPr>
          <p:cNvPr id="54" name="image.jpeg" descr="image.jpeg"/>
          <p:cNvPicPr>
            <a:picLocks noChangeAspect="1"/>
          </p:cNvPicPr>
          <p:nvPr/>
        </p:nvPicPr>
        <p:blipFill>
          <a:blip r:embed="rId2"/>
          <a:stretch>
            <a:fillRect/>
          </a:stretch>
        </p:blipFill>
        <p:spPr>
          <a:xfrm>
            <a:off x="304800" y="152400"/>
            <a:ext cx="4346575" cy="5621338"/>
          </a:xfrm>
          <a:prstGeom prst="rect">
            <a:avLst/>
          </a:prstGeom>
          <a:ln w="12700">
            <a:miter lim="400000"/>
          </a:ln>
        </p:spPr>
      </p:pic>
      <p:pic>
        <p:nvPicPr>
          <p:cNvPr id="55" name="image.jpeg" descr="image.jpeg"/>
          <p:cNvPicPr>
            <a:picLocks noChangeAspect="1"/>
          </p:cNvPicPr>
          <p:nvPr/>
        </p:nvPicPr>
        <p:blipFill>
          <a:blip r:embed="rId3"/>
          <a:stretch>
            <a:fillRect/>
          </a:stretch>
        </p:blipFill>
        <p:spPr>
          <a:xfrm>
            <a:off x="79375" y="4597400"/>
            <a:ext cx="1739900" cy="17907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image.png" descr="image.png"/>
          <p:cNvPicPr>
            <a:picLocks noChangeAspect="1"/>
          </p:cNvPicPr>
          <p:nvPr/>
        </p:nvPicPr>
        <p:blipFill>
          <a:blip r:embed="rId2"/>
          <a:stretch>
            <a:fillRect/>
          </a:stretch>
        </p:blipFill>
        <p:spPr>
          <a:xfrm>
            <a:off x="279400" y="215900"/>
            <a:ext cx="8585200" cy="60325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p:cNvSpPr txBox="1">
            <a:spLocks noGrp="1"/>
          </p:cNvSpPr>
          <p:nvPr>
            <p:ph type="title" idx="4294967295"/>
          </p:nvPr>
        </p:nvSpPr>
        <p:spPr>
          <a:xfrm>
            <a:off x="-2650578" y="1030432"/>
            <a:ext cx="1830771" cy="45719"/>
          </a:xfrm>
          <a:prstGeom prst="rect">
            <a:avLst/>
          </a:prstGeom>
        </p:spPr>
        <p:txBody>
          <a:bodyPr>
            <a:normAutofit fontScale="90000"/>
          </a:bodyPr>
          <a:lstStyle/>
          <a:p>
            <a:endParaRPr dirty="0"/>
          </a:p>
        </p:txBody>
      </p:sp>
      <p:sp>
        <p:nvSpPr>
          <p:cNvPr id="60" name="Our goals are AMBITIOUS!  By the end of the five-year restoration period, we plan to achieve the following:…"/>
          <p:cNvSpPr txBox="1">
            <a:spLocks noGrp="1"/>
          </p:cNvSpPr>
          <p:nvPr>
            <p:ph type="body" idx="4294967295"/>
          </p:nvPr>
        </p:nvSpPr>
        <p:spPr>
          <a:xfrm>
            <a:off x="152400" y="714703"/>
            <a:ext cx="8991600" cy="5686097"/>
          </a:xfrm>
          <a:prstGeom prst="rect">
            <a:avLst/>
          </a:prstGeom>
        </p:spPr>
        <p:txBody>
          <a:bodyPr>
            <a:normAutofit/>
          </a:bodyPr>
          <a:lstStyle/>
          <a:p>
            <a:pPr marL="0" indent="0">
              <a:lnSpc>
                <a:spcPct val="80000"/>
              </a:lnSpc>
              <a:buSzTx/>
              <a:buNone/>
              <a:defRPr sz="2400">
                <a:latin typeface="Cambria"/>
                <a:ea typeface="Cambria"/>
                <a:cs typeface="Cambria"/>
                <a:sym typeface="Cambria"/>
              </a:defRPr>
            </a:pPr>
            <a:r>
              <a:rPr dirty="0"/>
              <a:t>Our goals are </a:t>
            </a:r>
            <a:r>
              <a:rPr u="sng" dirty="0"/>
              <a:t>AMBITIOUS!</a:t>
            </a:r>
            <a:r>
              <a:rPr dirty="0"/>
              <a:t>  By the end of the five-year restoration period, we plan to achieve the following:</a:t>
            </a:r>
            <a:br>
              <a:rPr dirty="0"/>
            </a:br>
            <a:endParaRPr dirty="0"/>
          </a:p>
          <a:p>
            <a:pPr marL="0" indent="0">
              <a:lnSpc>
                <a:spcPct val="80000"/>
              </a:lnSpc>
              <a:buClr>
                <a:srgbClr val="FF002E"/>
              </a:buClr>
              <a:buFontTx/>
              <a:buChar char="❑"/>
              <a:defRPr sz="2400">
                <a:latin typeface="Cambria"/>
                <a:ea typeface="Cambria"/>
                <a:cs typeface="Cambria"/>
                <a:sym typeface="Cambria"/>
              </a:defRPr>
            </a:pPr>
            <a:r>
              <a:rPr dirty="0"/>
              <a:t> Gain Historic Garden status with National Parks Service.</a:t>
            </a:r>
          </a:p>
          <a:p>
            <a:pPr marL="0" indent="0">
              <a:lnSpc>
                <a:spcPct val="80000"/>
              </a:lnSpc>
              <a:buClr>
                <a:srgbClr val="FF002E"/>
              </a:buClr>
              <a:buFontTx/>
              <a:buChar char="❑"/>
              <a:defRPr sz="2400">
                <a:latin typeface="Cambria"/>
                <a:ea typeface="Cambria"/>
                <a:cs typeface="Cambria"/>
                <a:sym typeface="Cambria"/>
              </a:defRPr>
            </a:pPr>
            <a:r>
              <a:rPr dirty="0"/>
              <a:t> Be recognized as a Botanic Garden.</a:t>
            </a:r>
          </a:p>
          <a:p>
            <a:pPr marL="0" indent="0">
              <a:lnSpc>
                <a:spcPct val="80000"/>
              </a:lnSpc>
              <a:buClr>
                <a:srgbClr val="FF002E"/>
              </a:buClr>
              <a:buFontTx/>
              <a:buChar char="❑"/>
              <a:defRPr sz="2400">
                <a:latin typeface="Cambria"/>
                <a:ea typeface="Cambria"/>
                <a:cs typeface="Cambria"/>
                <a:sym typeface="Cambria"/>
              </a:defRPr>
            </a:pPr>
            <a:r>
              <a:rPr dirty="0"/>
              <a:t> Host our first annual International Rose Trials event.</a:t>
            </a:r>
          </a:p>
          <a:p>
            <a:pPr marL="0" indent="0">
              <a:lnSpc>
                <a:spcPct val="80000"/>
              </a:lnSpc>
              <a:buClr>
                <a:srgbClr val="FF002E"/>
              </a:buClr>
              <a:buFontTx/>
              <a:buChar char="❑"/>
              <a:defRPr sz="2400">
                <a:latin typeface="Cambria"/>
                <a:ea typeface="Cambria"/>
                <a:cs typeface="Cambria"/>
                <a:sym typeface="Cambria"/>
              </a:defRPr>
            </a:pPr>
            <a:r>
              <a:rPr dirty="0"/>
              <a:t> Organize an active ‘Friends of the Gardens’ organization.</a:t>
            </a:r>
          </a:p>
          <a:p>
            <a:pPr marL="0" indent="0">
              <a:lnSpc>
                <a:spcPct val="80000"/>
              </a:lnSpc>
              <a:buClr>
                <a:srgbClr val="FF002E"/>
              </a:buClr>
              <a:buFontTx/>
              <a:buChar char="❑"/>
              <a:defRPr sz="2400">
                <a:latin typeface="Cambria"/>
                <a:ea typeface="Cambria"/>
                <a:cs typeface="Cambria"/>
                <a:sym typeface="Cambria"/>
              </a:defRPr>
            </a:pPr>
            <a:r>
              <a:rPr dirty="0"/>
              <a:t> Complete Children’s Garden, and host activities that teach</a:t>
            </a:r>
            <a:br>
              <a:rPr dirty="0"/>
            </a:br>
            <a:r>
              <a:rPr dirty="0"/>
              <a:t>   children about the beauty of nature, gardens and growing</a:t>
            </a:r>
            <a:br>
              <a:rPr dirty="0"/>
            </a:br>
            <a:r>
              <a:rPr dirty="0"/>
              <a:t>   roses.</a:t>
            </a:r>
          </a:p>
          <a:p>
            <a:pPr marL="0" indent="0">
              <a:lnSpc>
                <a:spcPct val="80000"/>
              </a:lnSpc>
              <a:buClr>
                <a:srgbClr val="FF002E"/>
              </a:buClr>
              <a:buFontTx/>
              <a:buChar char="❑"/>
              <a:defRPr sz="2400">
                <a:latin typeface="Cambria"/>
                <a:ea typeface="Cambria"/>
                <a:cs typeface="Cambria"/>
                <a:sym typeface="Cambria"/>
              </a:defRPr>
            </a:pPr>
            <a:r>
              <a:rPr dirty="0"/>
              <a:t> Provide activities that draw people to the gardens for rest,</a:t>
            </a:r>
            <a:br>
              <a:rPr dirty="0"/>
            </a:br>
            <a:r>
              <a:rPr dirty="0"/>
              <a:t>  for pleasure and for educational programming on all aspects</a:t>
            </a:r>
            <a:br>
              <a:rPr dirty="0"/>
            </a:br>
            <a:r>
              <a:rPr dirty="0"/>
              <a:t>  of outdoor life, but especially the pleasure of growing roses.</a:t>
            </a:r>
            <a:br>
              <a:rPr dirty="0"/>
            </a:br>
            <a:endParaRPr dirty="0"/>
          </a:p>
          <a:p>
            <a:pPr marL="0" indent="0">
              <a:lnSpc>
                <a:spcPct val="80000"/>
              </a:lnSpc>
              <a:buClr>
                <a:srgbClr val="FF002E"/>
              </a:buClr>
              <a:buFontTx/>
              <a:buChar char="❑"/>
              <a:defRPr sz="2400">
                <a:latin typeface="Cambria"/>
                <a:ea typeface="Cambria"/>
                <a:cs typeface="Cambria"/>
                <a:sym typeface="Cambria"/>
              </a:defRPr>
            </a:pPr>
            <a:r>
              <a:rPr dirty="0"/>
              <a:t> INCREASED REVENUE TO BE ABLE TO SUSTAIN THE GARDEN</a:t>
            </a:r>
            <a:br>
              <a:rPr dirty="0"/>
            </a:br>
            <a:r>
              <a:rPr dirty="0"/>
              <a:t>   NOW AND IN THE FUTURE.</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6 PRIORITIES FOR GARDEN RESTORATION…"/>
          <p:cNvSpPr txBox="1"/>
          <p:nvPr/>
        </p:nvSpPr>
        <p:spPr>
          <a:xfrm>
            <a:off x="152399" y="511175"/>
            <a:ext cx="8763002" cy="64017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85800">
              <a:defRPr sz="4000" b="1">
                <a:latin typeface="+mn-lt"/>
                <a:ea typeface="+mn-ea"/>
                <a:cs typeface="+mn-cs"/>
                <a:sym typeface="Times New Roman"/>
              </a:defRPr>
            </a:pPr>
            <a:r>
              <a:rPr dirty="0"/>
              <a:t>6</a:t>
            </a:r>
            <a:r>
              <a:rPr sz="2000" dirty="0"/>
              <a:t> </a:t>
            </a:r>
            <a:r>
              <a:rPr sz="3200" dirty="0"/>
              <a:t>PRIORITIES</a:t>
            </a:r>
            <a:r>
              <a:rPr sz="2000" dirty="0"/>
              <a:t> FOR GARDEN RESTORATION</a:t>
            </a:r>
            <a:br>
              <a:rPr sz="2000" dirty="0"/>
            </a:br>
            <a:endParaRPr sz="2000" dirty="0"/>
          </a:p>
          <a:p>
            <a:pPr defTabSz="685800">
              <a:defRPr sz="1300" b="1" u="sng">
                <a:solidFill>
                  <a:srgbClr val="FF0000"/>
                </a:solidFill>
                <a:latin typeface="+mn-lt"/>
                <a:ea typeface="+mn-ea"/>
                <a:cs typeface="+mn-cs"/>
                <a:sym typeface="Times New Roman"/>
              </a:defRPr>
            </a:pPr>
            <a:r>
              <a:rPr dirty="0"/>
              <a:t>FIRST </a:t>
            </a:r>
            <a:r>
              <a:rPr sz="2000" dirty="0"/>
              <a:t>PRIORITY - PINE TREES!</a:t>
            </a:r>
          </a:p>
          <a:p>
            <a:pPr defTabSz="685800">
              <a:defRPr sz="1800">
                <a:latin typeface="+mn-lt"/>
                <a:ea typeface="+mn-ea"/>
                <a:cs typeface="+mn-cs"/>
                <a:sym typeface="Times New Roman"/>
              </a:defRPr>
            </a:pPr>
            <a:endParaRPr sz="2000" dirty="0"/>
          </a:p>
          <a:p>
            <a:pPr defTabSz="685800">
              <a:defRPr sz="1300">
                <a:latin typeface="Cambria"/>
                <a:ea typeface="Cambria"/>
                <a:cs typeface="Cambria"/>
                <a:sym typeface="Cambria"/>
              </a:defRPr>
            </a:pPr>
            <a:r>
              <a:rPr sz="1800" dirty="0"/>
              <a:t>Pines that were small when we planted the garden in 1970s grew to amazing heights, and spread huge roots. The result – TALL PINES sapped up all the sunshine that the roses needed for the garden and the ROOTS sapped up all the water and nutrients that the roses needed.</a:t>
            </a:r>
          </a:p>
          <a:p>
            <a:pPr defTabSz="685800">
              <a:defRPr sz="1800" b="1">
                <a:latin typeface="Cambria"/>
                <a:ea typeface="Cambria"/>
                <a:cs typeface="Cambria"/>
                <a:sym typeface="Cambria"/>
              </a:defRPr>
            </a:pPr>
            <a:endParaRPr dirty="0"/>
          </a:p>
          <a:p>
            <a:pPr defTabSz="685800">
              <a:defRPr sz="2000" b="1">
                <a:latin typeface="Cambria"/>
                <a:ea typeface="Cambria"/>
                <a:cs typeface="Cambria"/>
                <a:sym typeface="Cambria"/>
              </a:defRPr>
            </a:pPr>
            <a:r>
              <a:rPr dirty="0"/>
              <a:t>SOLUTION – REMOVE THE PINE TREES!</a:t>
            </a:r>
          </a:p>
          <a:p>
            <a:pPr defTabSz="685800">
              <a:defRPr sz="1800" b="1">
                <a:latin typeface="Cambria"/>
                <a:ea typeface="Cambria"/>
                <a:cs typeface="Cambria"/>
                <a:sym typeface="Cambria"/>
              </a:defRPr>
            </a:pPr>
            <a:endParaRPr dirty="0"/>
          </a:p>
          <a:p>
            <a:pPr defTabSz="685800">
              <a:defRPr sz="1800">
                <a:latin typeface="Cambria"/>
                <a:ea typeface="Cambria"/>
                <a:cs typeface="Cambria"/>
                <a:sym typeface="Cambria"/>
              </a:defRPr>
            </a:pPr>
            <a:r>
              <a:rPr dirty="0"/>
              <a:t>And we did that – Last summer, 140 magnificent pines were removed from two areas of the gardens:  the area around the Gulf District Garden of David Austin Roses, and the area that will soon become the featured rose garden at the Rose Center.</a:t>
            </a:r>
          </a:p>
          <a:p>
            <a:pPr defTabSz="685800">
              <a:defRPr sz="1800">
                <a:latin typeface="Cambria"/>
                <a:ea typeface="Cambria"/>
                <a:cs typeface="Cambria"/>
                <a:sym typeface="Cambria"/>
              </a:defRPr>
            </a:pPr>
            <a:endParaRPr dirty="0"/>
          </a:p>
          <a:p>
            <a:pPr defTabSz="685800">
              <a:defRPr sz="1800">
                <a:latin typeface="Cambria"/>
                <a:ea typeface="Cambria"/>
                <a:cs typeface="Cambria"/>
                <a:sym typeface="Cambria"/>
              </a:defRPr>
            </a:pPr>
            <a:r>
              <a:rPr dirty="0"/>
              <a:t>The bids we received were in the range of $80,000 - $90,000! We found a timberman who removed the trees for the lumber he would recover – only because he was cutting trees in the nearby property. Result – no cost to the ARC.</a:t>
            </a:r>
          </a:p>
          <a:p>
            <a:pPr defTabSz="685800">
              <a:defRPr sz="1800" b="1">
                <a:latin typeface="+mn-lt"/>
                <a:ea typeface="+mn-ea"/>
                <a:cs typeface="+mn-cs"/>
                <a:sym typeface="Times New Roman"/>
              </a:defRPr>
            </a:pPr>
            <a:endParaRPr dirty="0"/>
          </a:p>
          <a:p>
            <a:pPr defTabSz="685800">
              <a:defRPr sz="2000" b="1">
                <a:latin typeface="+mn-lt"/>
                <a:ea typeface="+mn-ea"/>
                <a:cs typeface="+mn-cs"/>
                <a:sym typeface="Times New Roman"/>
              </a:defRPr>
            </a:pPr>
            <a:endParaRPr dirty="0"/>
          </a:p>
          <a:p>
            <a:pPr defTabSz="685800">
              <a:defRPr sz="1800" b="1">
                <a:latin typeface="+mn-lt"/>
                <a:ea typeface="+mn-ea"/>
                <a:cs typeface="+mn-cs"/>
                <a:sym typeface="Times New Roman"/>
              </a:defRPr>
            </a:pPr>
            <a:r>
              <a:rPr dirty="0"/>
              <a:t>		</a:t>
            </a:r>
          </a:p>
        </p:txBody>
      </p:sp>
      <p:sp>
        <p:nvSpPr>
          <p:cNvPr id="63" name="DONE"/>
          <p:cNvSpPr txBox="1"/>
          <p:nvPr/>
        </p:nvSpPr>
        <p:spPr>
          <a:xfrm rot="19732645">
            <a:off x="6313234" y="914732"/>
            <a:ext cx="3048001" cy="7640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685800">
              <a:defRPr sz="4800" b="1">
                <a:latin typeface="+mn-lt"/>
                <a:ea typeface="+mn-ea"/>
                <a:cs typeface="+mn-cs"/>
                <a:sym typeface="Times New Roman"/>
              </a:defRPr>
            </a:lvl1pPr>
          </a:lstStyle>
          <a:p>
            <a:r>
              <a:rPr dirty="0"/>
              <a:t>DONE</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itle"/>
          <p:cNvSpPr txBox="1">
            <a:spLocks noGrp="1"/>
          </p:cNvSpPr>
          <p:nvPr>
            <p:ph type="title" idx="4294967295"/>
          </p:nvPr>
        </p:nvSpPr>
        <p:spPr>
          <a:xfrm>
            <a:off x="533400" y="2895600"/>
            <a:ext cx="8534400" cy="1600200"/>
          </a:xfrm>
          <a:prstGeom prst="rect">
            <a:avLst/>
          </a:prstGeom>
        </p:spPr>
        <p:txBody>
          <a:bodyPr>
            <a:normAutofit/>
          </a:bodyPr>
          <a:lstStyle/>
          <a:p>
            <a:pPr defTabSz="336042">
              <a:defRPr sz="3528"/>
            </a:pPr>
            <a:br/>
            <a:br/>
            <a:endParaRPr/>
          </a:p>
        </p:txBody>
      </p:sp>
      <p:sp>
        <p:nvSpPr>
          <p:cNvPr id="66" name="6 PRIORITIES FOR THE GARDENS…"/>
          <p:cNvSpPr txBox="1"/>
          <p:nvPr/>
        </p:nvSpPr>
        <p:spPr>
          <a:xfrm>
            <a:off x="228600" y="533399"/>
            <a:ext cx="8426450" cy="53245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85800">
              <a:defRPr sz="4000" b="1">
                <a:latin typeface="+mn-lt"/>
                <a:ea typeface="+mn-ea"/>
                <a:cs typeface="+mn-cs"/>
                <a:sym typeface="Times New Roman"/>
              </a:defRPr>
            </a:pPr>
            <a:r>
              <a:rPr dirty="0"/>
              <a:t>6</a:t>
            </a:r>
            <a:r>
              <a:rPr sz="2000" dirty="0"/>
              <a:t> </a:t>
            </a:r>
            <a:r>
              <a:rPr sz="3200" dirty="0"/>
              <a:t>PRIORITIES</a:t>
            </a:r>
            <a:r>
              <a:rPr sz="2000" dirty="0"/>
              <a:t> FOR THE GARDENS</a:t>
            </a:r>
          </a:p>
          <a:p>
            <a:pPr defTabSz="685800">
              <a:defRPr sz="2000" b="1">
                <a:latin typeface="+mn-lt"/>
                <a:ea typeface="+mn-ea"/>
                <a:cs typeface="+mn-cs"/>
                <a:sym typeface="Times New Roman"/>
              </a:defRPr>
            </a:pPr>
            <a:endParaRPr sz="2000" dirty="0"/>
          </a:p>
          <a:p>
            <a:pPr defTabSz="685800">
              <a:defRPr sz="1300" b="1" u="sng">
                <a:solidFill>
                  <a:srgbClr val="FF0000"/>
                </a:solidFill>
                <a:latin typeface="+mn-lt"/>
                <a:ea typeface="+mn-ea"/>
                <a:cs typeface="+mn-cs"/>
                <a:sym typeface="Times New Roman"/>
              </a:defRPr>
            </a:pPr>
            <a:r>
              <a:rPr dirty="0"/>
              <a:t>SECOND </a:t>
            </a:r>
            <a:r>
              <a:rPr sz="2000" dirty="0"/>
              <a:t> PRIORITY – DEER! </a:t>
            </a:r>
          </a:p>
          <a:p>
            <a:pPr defTabSz="685800">
              <a:defRPr sz="2000" b="1">
                <a:latin typeface="+mn-lt"/>
                <a:ea typeface="+mn-ea"/>
                <a:cs typeface="+mn-cs"/>
                <a:sym typeface="Times New Roman"/>
              </a:defRPr>
            </a:pPr>
            <a:endParaRPr sz="2000" dirty="0"/>
          </a:p>
          <a:p>
            <a:pPr defTabSz="685800">
              <a:defRPr sz="1300">
                <a:latin typeface="Cambria"/>
                <a:ea typeface="Cambria"/>
                <a:cs typeface="Cambria"/>
                <a:sym typeface="Cambria"/>
              </a:defRPr>
            </a:pPr>
            <a:r>
              <a:rPr sz="1800" dirty="0"/>
              <a:t>DEER multiplied and dined on fresh new growth on roses, stunting them in each new growing season.</a:t>
            </a:r>
          </a:p>
          <a:p>
            <a:pPr defTabSz="685800">
              <a:defRPr sz="2000" b="1">
                <a:latin typeface="Cambria"/>
                <a:ea typeface="Cambria"/>
                <a:cs typeface="Cambria"/>
                <a:sym typeface="Cambria"/>
              </a:defRPr>
            </a:pPr>
            <a:endParaRPr dirty="0"/>
          </a:p>
          <a:p>
            <a:pPr defTabSz="685800">
              <a:defRPr sz="2000" b="1">
                <a:latin typeface="Cambria"/>
                <a:ea typeface="Cambria"/>
                <a:cs typeface="Cambria"/>
                <a:sym typeface="Cambria"/>
              </a:defRPr>
            </a:pPr>
            <a:r>
              <a:rPr dirty="0"/>
              <a:t>SOLUTION – INSTALL DEER FENCE!</a:t>
            </a:r>
          </a:p>
          <a:p>
            <a:pPr defTabSz="685800">
              <a:defRPr sz="2000" b="1">
                <a:latin typeface="Cambria"/>
                <a:ea typeface="Cambria"/>
                <a:cs typeface="Cambria"/>
                <a:sym typeface="Cambria"/>
              </a:defRPr>
            </a:pPr>
            <a:endParaRPr dirty="0"/>
          </a:p>
          <a:p>
            <a:pPr defTabSz="685800">
              <a:defRPr sz="1800">
                <a:latin typeface="Cambria"/>
                <a:ea typeface="Cambria"/>
                <a:cs typeface="Cambria"/>
                <a:sym typeface="Cambria"/>
              </a:defRPr>
            </a:pPr>
            <a:r>
              <a:rPr dirty="0"/>
              <a:t>Thanks to a $10,000 donation from the Collin County Rose Society of Dallas, plus a $10,000 donation from Jim and Anne </a:t>
            </a:r>
            <a:r>
              <a:rPr dirty="0" err="1"/>
              <a:t>Hering</a:t>
            </a:r>
            <a:r>
              <a:rPr dirty="0"/>
              <a:t>, plus additional donations by the Gulf District and some of its members, we have purchased deer fencing and it is installed around the entire garden property.</a:t>
            </a:r>
          </a:p>
          <a:p>
            <a:pPr defTabSz="685800">
              <a:defRPr sz="1800">
                <a:latin typeface="Cambria"/>
                <a:ea typeface="Cambria"/>
                <a:cs typeface="Cambria"/>
                <a:sym typeface="Cambria"/>
              </a:defRPr>
            </a:pPr>
            <a:endParaRPr dirty="0"/>
          </a:p>
          <a:p>
            <a:pPr defTabSz="685800">
              <a:defRPr sz="1800">
                <a:latin typeface="Cambria"/>
                <a:ea typeface="Cambria"/>
                <a:cs typeface="Cambria"/>
                <a:sym typeface="Cambria"/>
              </a:defRPr>
            </a:pPr>
            <a:r>
              <a:rPr dirty="0"/>
              <a:t>NOTE: The Collin County Rose Society has challenged other societies across the ARS to participate and support the restoration project, so important to the prestige and success of the ARS.</a:t>
            </a:r>
          </a:p>
        </p:txBody>
      </p:sp>
      <p:sp>
        <p:nvSpPr>
          <p:cNvPr id="67" name="DONE"/>
          <p:cNvSpPr txBox="1"/>
          <p:nvPr/>
        </p:nvSpPr>
        <p:spPr>
          <a:xfrm rot="19732645">
            <a:off x="6041702" y="2513577"/>
            <a:ext cx="3048001" cy="7640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685800">
              <a:defRPr sz="4800" b="1">
                <a:latin typeface="+mn-lt"/>
                <a:ea typeface="+mn-ea"/>
                <a:cs typeface="+mn-cs"/>
                <a:sym typeface="Times New Roman"/>
              </a:defRPr>
            </a:lvl1pPr>
          </a:lstStyle>
          <a:p>
            <a:r>
              <a:rPr dirty="0"/>
              <a:t>DONE</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he Collin County Rose Society is a small rose society in suburban Dallas.  We have about 30 member families with an annual operating budget of less than $1,000 with a treasury of $16,000.  We took an honest look at the amount of money we had relative to our needs.  . . . The Board decided it was irresponsible for us to just sit on such a large amount of money.   We decided to put some of that money to work and voted to donate $10,000 to the Great Garden Restoration Project.  It is great feeling to know that our money will be used to help build a wonderful rose garden for the American Rose Society.   “Collin County Rose Society is issuing a challenge to all the other rose societies around the country to join us in supporting the Great Garden Restoration Project.     “Many Rose Societies are sitting on monies in their treasuries far in excess of the amount actually needed to sustain and operate their local society.  Unless these societies actually have some specific targeted use planned for those excess funds, I suggest that they could be put to much better use NOW to help the American Rose Center build a truly Great Rose Garden at the ARS National Headquarters!”                 Claude Graves"/>
          <p:cNvSpPr txBox="1">
            <a:spLocks noGrp="1"/>
          </p:cNvSpPr>
          <p:nvPr>
            <p:ph type="title" idx="4294967295"/>
          </p:nvPr>
        </p:nvSpPr>
        <p:spPr>
          <a:xfrm>
            <a:off x="488950" y="1513490"/>
            <a:ext cx="8045450" cy="4950372"/>
          </a:xfrm>
          <a:prstGeom prst="rect">
            <a:avLst/>
          </a:prstGeom>
        </p:spPr>
        <p:txBody>
          <a:bodyPr>
            <a:normAutofit fontScale="90000"/>
          </a:bodyPr>
          <a:lstStyle/>
          <a:p>
            <a:pPr defTabSz="274320">
              <a:defRPr sz="720">
                <a:latin typeface="Cambria"/>
                <a:ea typeface="Cambria"/>
                <a:cs typeface="Cambria"/>
                <a:sym typeface="Cambria"/>
              </a:defRPr>
            </a:pPr>
            <a:r>
              <a:rPr sz="1800" dirty="0"/>
              <a:t>“The Collin County Rose Society is a small rose society in suburban Dallas.  We have about 30 member families with an annual operating budget of less than $1,000 with a treasury of $16,000.  We took an honest look at the amount of money we had relative to our needs.  . . . The Board decided it was irresponsible for us to just sit on such a large amount of money. </a:t>
            </a:r>
            <a:br>
              <a:rPr sz="1800" dirty="0"/>
            </a:br>
            <a:br>
              <a:rPr sz="1800" dirty="0"/>
            </a:br>
            <a:r>
              <a:rPr sz="1800" dirty="0"/>
              <a:t>We decided to put some of that money to work and voted to donate $10,000 to the Great Garden Restoration Project.  It is great feeling to know that our money will be used to help build a wonderful rose garden for the American Rose Society.</a:t>
            </a:r>
            <a:br>
              <a:rPr sz="1800" dirty="0"/>
            </a:br>
            <a:r>
              <a:rPr sz="1800" dirty="0"/>
              <a:t> </a:t>
            </a:r>
            <a:br>
              <a:rPr sz="1800" dirty="0"/>
            </a:br>
            <a:r>
              <a:rPr sz="1800" dirty="0"/>
              <a:t>“Collin County Rose Society is issuing a challenge to all the other rose societies around the country to join us in supporting the Great Garden Restoration Project.  </a:t>
            </a:r>
            <a:br>
              <a:rPr sz="1800" dirty="0"/>
            </a:br>
            <a:r>
              <a:rPr sz="1800" dirty="0"/>
              <a:t> </a:t>
            </a:r>
            <a:br>
              <a:rPr sz="1800" dirty="0"/>
            </a:br>
            <a:r>
              <a:rPr sz="1800" dirty="0"/>
              <a:t>“Many Rose Societies are sitting on monies in their treasuries far in excess of the amount actually needed to sustain and operate their local society.  Unless these societies actually have some specific targeted use planned for those excess funds, I suggest that they could be put to much better use NOW to help the American Rose Center build a truly Great Rose Garden at the ARS National Headquarters!”</a:t>
            </a:r>
            <a:br>
              <a:rPr sz="1800" dirty="0"/>
            </a:br>
            <a:r>
              <a:rPr sz="1800" dirty="0"/>
              <a:t>							</a:t>
            </a:r>
            <a:br>
              <a:rPr sz="1800" dirty="0"/>
            </a:br>
            <a:r>
              <a:rPr sz="1800" dirty="0"/>
              <a:t>								</a:t>
            </a:r>
            <a:r>
              <a:rPr sz="1800" i="1" dirty="0"/>
              <a:t>Claude Graves</a:t>
            </a:r>
            <a:r>
              <a:rPr lang="en-US" sz="1800" i="1" dirty="0"/>
              <a:t> for Collin County Rose Society</a:t>
            </a:r>
            <a:br>
              <a:rPr sz="1800" i="1" dirty="0"/>
            </a:br>
            <a:br>
              <a:rPr sz="1800" i="1" dirty="0"/>
            </a:br>
            <a:br>
              <a:rPr i="1" dirty="0"/>
            </a:br>
            <a:endParaRPr i="1" dirty="0"/>
          </a:p>
        </p:txBody>
      </p:sp>
      <p:sp>
        <p:nvSpPr>
          <p:cNvPr id="70" name="COLLIN COUNTY ROSE SOCIETY…"/>
          <p:cNvSpPr txBox="1"/>
          <p:nvPr/>
        </p:nvSpPr>
        <p:spPr>
          <a:xfrm>
            <a:off x="228600" y="152400"/>
            <a:ext cx="8426450" cy="156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85800">
              <a:defRPr sz="4000" b="1">
                <a:latin typeface="+mn-lt"/>
                <a:ea typeface="+mn-ea"/>
                <a:cs typeface="+mn-cs"/>
                <a:sym typeface="Times New Roman"/>
              </a:defRPr>
            </a:pPr>
            <a:r>
              <a:t>COLLIN COUNTY ROSE SOCIETY</a:t>
            </a:r>
          </a:p>
          <a:p>
            <a:pPr algn="ctr" defTabSz="685800">
              <a:defRPr sz="4000" b="1">
                <a:latin typeface="+mn-lt"/>
                <a:ea typeface="+mn-ea"/>
                <a:cs typeface="+mn-cs"/>
                <a:sym typeface="Times New Roman"/>
              </a:defRPr>
            </a:pPr>
            <a:r>
              <a:t>CHALLENGE</a:t>
            </a:r>
            <a:endParaRPr sz="2000"/>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image.jpeg" descr="image.jpeg"/>
          <p:cNvPicPr>
            <a:picLocks noChangeAspect="1"/>
          </p:cNvPicPr>
          <p:nvPr/>
        </p:nvPicPr>
        <p:blipFill>
          <a:blip r:embed="rId2"/>
          <a:stretch>
            <a:fillRect/>
          </a:stretch>
        </p:blipFill>
        <p:spPr>
          <a:xfrm>
            <a:off x="0" y="1939925"/>
            <a:ext cx="9144000" cy="4899025"/>
          </a:xfrm>
          <a:prstGeom prst="rect">
            <a:avLst/>
          </a:prstGeom>
          <a:ln w="12700">
            <a:miter lim="400000"/>
          </a:ln>
        </p:spPr>
      </p:pic>
      <p:sp>
        <p:nvSpPr>
          <p:cNvPr id="73" name="This Google image shows the majority of our 118 acre property before removal of the 140 pine trees. Here we were planning for the DEER FENCE around the area of the gardens to be maintained, and we expect them to be deer-free!"/>
          <p:cNvSpPr txBox="1"/>
          <p:nvPr/>
        </p:nvSpPr>
        <p:spPr>
          <a:xfrm>
            <a:off x="139699" y="182562"/>
            <a:ext cx="8988425" cy="1569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685800">
              <a:defRPr sz="1300" b="1">
                <a:latin typeface="Cambria"/>
                <a:ea typeface="Cambria"/>
                <a:cs typeface="Cambria"/>
                <a:sym typeface="Cambria"/>
              </a:defRPr>
            </a:lvl1pPr>
          </a:lstStyle>
          <a:p>
            <a:r>
              <a:rPr sz="2400" dirty="0"/>
              <a:t>This Google image shows the majority of our 118 acre property before removal of the 140 pine trees. Here we were planning for the DEER FENCE around the area of the gardens to be maintained, and we expect them to be deer-free!</a:t>
            </a:r>
          </a:p>
        </p:txBody>
      </p:sp>
      <p:sp>
        <p:nvSpPr>
          <p:cNvPr id="74" name="Adm Bldg"/>
          <p:cNvSpPr txBox="1"/>
          <p:nvPr/>
        </p:nvSpPr>
        <p:spPr>
          <a:xfrm>
            <a:off x="7999412" y="3560762"/>
            <a:ext cx="1069105" cy="358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685800">
              <a:defRPr sz="1800">
                <a:solidFill>
                  <a:srgbClr val="FFFF00"/>
                </a:solidFill>
                <a:latin typeface="Cambria"/>
                <a:ea typeface="Cambria"/>
                <a:cs typeface="Cambria"/>
                <a:sym typeface="Cambria"/>
              </a:defRPr>
            </a:pPr>
            <a:r>
              <a:t>Adm</a:t>
            </a:r>
            <a:r>
              <a:rPr>
                <a:latin typeface="Calibri"/>
                <a:ea typeface="Calibri"/>
                <a:cs typeface="Calibri"/>
                <a:sym typeface="Calibri"/>
              </a:rPr>
              <a:t> Bldg</a:t>
            </a:r>
          </a:p>
        </p:txBody>
      </p:sp>
      <p:sp>
        <p:nvSpPr>
          <p:cNvPr id="75" name="Klima Bldg"/>
          <p:cNvSpPr txBox="1"/>
          <p:nvPr/>
        </p:nvSpPr>
        <p:spPr>
          <a:xfrm>
            <a:off x="1143000" y="4030662"/>
            <a:ext cx="1185972" cy="358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685800">
              <a:defRPr sz="1800">
                <a:solidFill>
                  <a:srgbClr val="FFFF00"/>
                </a:solidFill>
              </a:defRPr>
            </a:lvl1pPr>
          </a:lstStyle>
          <a:p>
            <a:r>
              <a:t>Klima Bldg</a:t>
            </a:r>
          </a:p>
        </p:txBody>
      </p:sp>
      <p:sp>
        <p:nvSpPr>
          <p:cNvPr id="76" name="Arrow"/>
          <p:cNvSpPr/>
          <p:nvPr/>
        </p:nvSpPr>
        <p:spPr>
          <a:xfrm>
            <a:off x="0" y="3644900"/>
            <a:ext cx="571500" cy="485775"/>
          </a:xfrm>
          <a:prstGeom prst="rightArrow">
            <a:avLst>
              <a:gd name="adj1" fmla="val 50000"/>
              <a:gd name="adj2" fmla="val 50000"/>
            </a:avLst>
          </a:prstGeom>
          <a:solidFill>
            <a:srgbClr val="FFFF00"/>
          </a:solidFill>
          <a:ln>
            <a:solidFill>
              <a:srgbClr val="000000"/>
            </a:solidFill>
          </a:ln>
        </p:spPr>
        <p:txBody>
          <a:bodyPr lIns="45719" rIns="45719"/>
          <a:lstStyle/>
          <a:p>
            <a:pPr>
              <a:defRPr sz="1300"/>
            </a:pPr>
            <a:endParaRPr/>
          </a:p>
        </p:txBody>
      </p:sp>
      <p:sp>
        <p:nvSpPr>
          <p:cNvPr id="77" name="Windsounds"/>
          <p:cNvSpPr txBox="1"/>
          <p:nvPr/>
        </p:nvSpPr>
        <p:spPr>
          <a:xfrm>
            <a:off x="6637337" y="5541962"/>
            <a:ext cx="1237988" cy="3484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685800">
              <a:defRPr sz="1800">
                <a:solidFill>
                  <a:srgbClr val="FFFF00"/>
                </a:solidFill>
                <a:latin typeface="Cambria"/>
                <a:ea typeface="Cambria"/>
                <a:cs typeface="Cambria"/>
                <a:sym typeface="Cambria"/>
              </a:defRPr>
            </a:lvl1pPr>
          </a:lstStyle>
          <a:p>
            <a:r>
              <a:t>Windsounds</a:t>
            </a:r>
          </a:p>
        </p:txBody>
      </p:sp>
      <p:sp>
        <p:nvSpPr>
          <p:cNvPr id="78" name="Oval"/>
          <p:cNvSpPr/>
          <p:nvPr/>
        </p:nvSpPr>
        <p:spPr>
          <a:xfrm>
            <a:off x="2819400" y="3644900"/>
            <a:ext cx="2286001" cy="2222500"/>
          </a:xfrm>
          <a:prstGeom prst="ellipse">
            <a:avLst/>
          </a:prstGeom>
          <a:ln w="19050">
            <a:solidFill>
              <a:srgbClr val="FFFF00"/>
            </a:solidFill>
          </a:ln>
        </p:spPr>
        <p:txBody>
          <a:bodyPr lIns="45719" rIns="45719"/>
          <a:lstStyle/>
          <a:p>
            <a:pPr>
              <a:defRPr sz="1300"/>
            </a:pPr>
            <a:endParaRPr/>
          </a:p>
        </p:txBody>
      </p:sp>
      <p:sp>
        <p:nvSpPr>
          <p:cNvPr id="79" name="N"/>
          <p:cNvSpPr txBox="1"/>
          <p:nvPr/>
        </p:nvSpPr>
        <p:spPr>
          <a:xfrm>
            <a:off x="3524250" y="1736725"/>
            <a:ext cx="457200" cy="2946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685800">
              <a:defRPr sz="1300">
                <a:solidFill>
                  <a:srgbClr val="FFFF00"/>
                </a:solidFill>
                <a:latin typeface="Calibri Light"/>
                <a:ea typeface="Calibri Light"/>
                <a:cs typeface="Calibri Light"/>
                <a:sym typeface="Calibri Light"/>
              </a:defRPr>
            </a:lvl1pPr>
          </a:lstStyle>
          <a:p>
            <a:r>
              <a:t>N</a:t>
            </a:r>
          </a:p>
        </p:txBody>
      </p:sp>
      <p:sp>
        <p:nvSpPr>
          <p:cNvPr id="80" name="NEW CORE GARDEN"/>
          <p:cNvSpPr txBox="1"/>
          <p:nvPr/>
        </p:nvSpPr>
        <p:spPr>
          <a:xfrm>
            <a:off x="3524250" y="4803775"/>
            <a:ext cx="1119188" cy="8818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685800">
              <a:defRPr sz="1800">
                <a:solidFill>
                  <a:srgbClr val="FFFF00"/>
                </a:solidFill>
                <a:latin typeface="Cambria"/>
                <a:ea typeface="Cambria"/>
                <a:cs typeface="Cambria"/>
                <a:sym typeface="Cambria"/>
              </a:defRPr>
            </a:lvl1pPr>
          </a:lstStyle>
          <a:p>
            <a:r>
              <a:t>NEW CORE GARDEN</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image.jpeg" descr="image.jpeg"/>
          <p:cNvPicPr>
            <a:picLocks noChangeAspect="1"/>
          </p:cNvPicPr>
          <p:nvPr/>
        </p:nvPicPr>
        <p:blipFill>
          <a:blip r:embed="rId2"/>
          <a:stretch>
            <a:fillRect/>
          </a:stretch>
        </p:blipFill>
        <p:spPr>
          <a:xfrm>
            <a:off x="0" y="152400"/>
            <a:ext cx="9144000" cy="6534150"/>
          </a:xfrm>
          <a:prstGeom prst="rect">
            <a:avLst/>
          </a:prstGeom>
          <a:ln>
            <a:solidFill>
              <a:srgbClr val="000000"/>
            </a:solidFill>
          </a:ln>
        </p:spPr>
      </p:pic>
      <p:sp>
        <p:nvSpPr>
          <p:cNvPr id="83" name="This new Google image shows where 140 trees were removed –…"/>
          <p:cNvSpPr txBox="1"/>
          <p:nvPr/>
        </p:nvSpPr>
        <p:spPr>
          <a:xfrm>
            <a:off x="-1" y="457200"/>
            <a:ext cx="9144002"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685800">
              <a:defRPr sz="1300" b="1">
                <a:solidFill>
                  <a:srgbClr val="FFFFFF"/>
                </a:solidFill>
              </a:defRPr>
            </a:pPr>
            <a:r>
              <a:rPr dirty="0"/>
              <a:t>This new Google image shows where 140 trees were removed – </a:t>
            </a:r>
          </a:p>
          <a:p>
            <a:pPr defTabSz="685800">
              <a:defRPr sz="1300" b="1">
                <a:solidFill>
                  <a:srgbClr val="FFFFFF"/>
                </a:solidFill>
              </a:defRPr>
            </a:pPr>
            <a:r>
              <a:rPr dirty="0"/>
              <a:t>	South of the Klima </a:t>
            </a:r>
            <a:r>
              <a:rPr dirty="0" err="1"/>
              <a:t>Bldg</a:t>
            </a:r>
            <a:r>
              <a:rPr dirty="0"/>
              <a:t> and in the area that is the Core Garden. </a:t>
            </a:r>
          </a:p>
        </p:txBody>
      </p:sp>
      <p:sp>
        <p:nvSpPr>
          <p:cNvPr id="84" name="The bright white marks in this image are the new concrete paths and walkways  that have been replaced in the Core Garden, thanks to a grant from Louisiana Tourism Trails program."/>
          <p:cNvSpPr txBox="1"/>
          <p:nvPr/>
        </p:nvSpPr>
        <p:spPr>
          <a:xfrm>
            <a:off x="76199" y="5562600"/>
            <a:ext cx="9144002" cy="1015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685800">
              <a:defRPr sz="2000" b="1">
                <a:solidFill>
                  <a:srgbClr val="FFFFFF"/>
                </a:solidFill>
              </a:defRPr>
            </a:pPr>
            <a:r>
              <a:rPr dirty="0"/>
              <a:t>The bright white marks in this image are the new concrete paths and walkways </a:t>
            </a:r>
            <a:br>
              <a:rPr dirty="0"/>
            </a:br>
            <a:r>
              <a:rPr dirty="0"/>
              <a:t>that have been replaced in the Core Garden, thanks to a grant from Louisiana Tourism Trails program. </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6 PRIORITIES FOR THE GARDENS…"/>
          <p:cNvSpPr txBox="1"/>
          <p:nvPr/>
        </p:nvSpPr>
        <p:spPr>
          <a:xfrm>
            <a:off x="228600" y="509587"/>
            <a:ext cx="8437563" cy="51552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85800">
              <a:defRPr sz="4000" b="1">
                <a:latin typeface="+mn-lt"/>
                <a:ea typeface="+mn-ea"/>
                <a:cs typeface="+mn-cs"/>
                <a:sym typeface="Times New Roman"/>
              </a:defRPr>
            </a:pPr>
            <a:r>
              <a:rPr dirty="0"/>
              <a:t>6</a:t>
            </a:r>
            <a:r>
              <a:rPr sz="2000" dirty="0"/>
              <a:t> </a:t>
            </a:r>
            <a:r>
              <a:rPr sz="3200" dirty="0"/>
              <a:t>PRIORITIES</a:t>
            </a:r>
            <a:r>
              <a:rPr sz="2000" dirty="0"/>
              <a:t> FOR THE GARDENS </a:t>
            </a:r>
          </a:p>
          <a:p>
            <a:pPr defTabSz="685800">
              <a:defRPr sz="2000" b="1">
                <a:latin typeface="+mn-lt"/>
                <a:ea typeface="+mn-ea"/>
                <a:cs typeface="+mn-cs"/>
                <a:sym typeface="Times New Roman"/>
              </a:defRPr>
            </a:pPr>
            <a:endParaRPr sz="2000" dirty="0"/>
          </a:p>
          <a:p>
            <a:pPr defTabSz="685800">
              <a:defRPr sz="1300" b="1" u="sng">
                <a:solidFill>
                  <a:srgbClr val="FF0000"/>
                </a:solidFill>
                <a:latin typeface="+mn-lt"/>
                <a:ea typeface="+mn-ea"/>
                <a:cs typeface="+mn-cs"/>
                <a:sym typeface="Times New Roman"/>
              </a:defRPr>
            </a:pPr>
            <a:r>
              <a:rPr dirty="0"/>
              <a:t>THIRD</a:t>
            </a:r>
            <a:r>
              <a:rPr sz="2000" dirty="0"/>
              <a:t> PRIORITY – CONSOLIDATION!</a:t>
            </a:r>
          </a:p>
          <a:p>
            <a:pPr defTabSz="685800">
              <a:defRPr sz="2000" b="1">
                <a:latin typeface="+mn-lt"/>
                <a:ea typeface="+mn-ea"/>
                <a:cs typeface="+mn-cs"/>
                <a:sym typeface="Times New Roman"/>
              </a:defRPr>
            </a:pPr>
            <a:br>
              <a:rPr u="sng" dirty="0">
                <a:solidFill>
                  <a:srgbClr val="FF0000"/>
                </a:solidFill>
              </a:rPr>
            </a:br>
            <a:r>
              <a:rPr sz="1800" b="0" dirty="0">
                <a:latin typeface="Cambria"/>
                <a:ea typeface="Cambria"/>
                <a:cs typeface="Cambria"/>
                <a:sym typeface="Cambria"/>
              </a:rPr>
              <a:t>Seventy-two gardens scattered over a very large area were just too much to take care of. Forty-five year-old gardens with no underlying support had grown shabby over the years; maintenance was difficult and expensive. </a:t>
            </a:r>
            <a:endParaRPr sz="1800" dirty="0">
              <a:latin typeface="Cambria"/>
              <a:ea typeface="Cambria"/>
              <a:cs typeface="Cambria"/>
              <a:sym typeface="Cambria"/>
            </a:endParaRPr>
          </a:p>
          <a:p>
            <a:pPr defTabSz="685800">
              <a:defRPr sz="1800" b="1">
                <a:latin typeface="Cambria"/>
                <a:ea typeface="Cambria"/>
                <a:cs typeface="Cambria"/>
                <a:sym typeface="Cambria"/>
              </a:defRPr>
            </a:pPr>
            <a:endParaRPr sz="1300" dirty="0">
              <a:latin typeface="Cambria"/>
              <a:ea typeface="Cambria"/>
              <a:cs typeface="Cambria"/>
              <a:sym typeface="Cambria"/>
            </a:endParaRPr>
          </a:p>
          <a:p>
            <a:pPr defTabSz="685800">
              <a:defRPr sz="1800" b="1">
                <a:latin typeface="Cambria"/>
                <a:ea typeface="Cambria"/>
                <a:cs typeface="Cambria"/>
                <a:sym typeface="Cambria"/>
              </a:defRPr>
            </a:pPr>
            <a:r>
              <a:rPr dirty="0"/>
              <a:t>SOLUTION - </a:t>
            </a:r>
          </a:p>
          <a:p>
            <a:pPr defTabSz="685800">
              <a:defRPr sz="1800" b="1">
                <a:latin typeface="Cambria"/>
                <a:ea typeface="Cambria"/>
                <a:cs typeface="Cambria"/>
                <a:sym typeface="Cambria"/>
              </a:defRPr>
            </a:pPr>
            <a:endParaRPr dirty="0"/>
          </a:p>
          <a:p>
            <a:pPr defTabSz="685800">
              <a:defRPr sz="1800">
                <a:latin typeface="Cambria"/>
                <a:ea typeface="Cambria"/>
                <a:cs typeface="Cambria"/>
                <a:sym typeface="Cambria"/>
              </a:defRPr>
            </a:pPr>
            <a:r>
              <a:rPr dirty="0"/>
              <a:t>The gardens are being consolidated into a CORE GARDEN, where we can provide a better garden visitor experience – hopefully the WOW factor!  </a:t>
            </a:r>
          </a:p>
          <a:p>
            <a:pPr defTabSz="685800">
              <a:defRPr sz="1800">
                <a:latin typeface="Cambria"/>
                <a:ea typeface="Cambria"/>
                <a:cs typeface="Cambria"/>
                <a:sym typeface="Cambria"/>
              </a:defRPr>
            </a:pPr>
            <a:endParaRPr dirty="0"/>
          </a:p>
          <a:p>
            <a:pPr defTabSz="685800">
              <a:defRPr sz="1800">
                <a:latin typeface="Cambria"/>
                <a:ea typeface="Cambria"/>
                <a:cs typeface="Cambria"/>
                <a:sym typeface="Cambria"/>
              </a:defRPr>
            </a:pPr>
            <a:r>
              <a:rPr dirty="0"/>
              <a:t>The great rose company, JACKSON &amp; PERKINS contributed the garden design </a:t>
            </a:r>
            <a:br>
              <a:rPr dirty="0"/>
            </a:br>
            <a:r>
              <a:rPr dirty="0"/>
              <a:t>by Paul Zimmerman and Richard </a:t>
            </a:r>
            <a:r>
              <a:rPr dirty="0" err="1"/>
              <a:t>Beales</a:t>
            </a:r>
            <a:r>
              <a:rPr dirty="0"/>
              <a:t>. </a:t>
            </a:r>
            <a:r>
              <a:rPr lang="en-US" dirty="0"/>
              <a:t>Construction drawings have been completed by Ward Bryant of Makers Design. Installation of the FIRST CIRCLE should begin in 2019, once the fund-raising drive for that segment is complete. </a:t>
            </a:r>
            <a:endParaRPr dirty="0"/>
          </a:p>
        </p:txBody>
      </p:sp>
      <p:sp>
        <p:nvSpPr>
          <p:cNvPr id="87" name="DONE"/>
          <p:cNvSpPr txBox="1"/>
          <p:nvPr/>
        </p:nvSpPr>
        <p:spPr>
          <a:xfrm rot="19143926">
            <a:off x="7213555" y="2503884"/>
            <a:ext cx="2362201" cy="802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685800">
              <a:defRPr sz="4800" b="1"/>
            </a:lvl1pPr>
          </a:lstStyle>
          <a:p>
            <a:r>
              <a:t>DONE</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image.jpeg" descr="image.jpeg"/>
          <p:cNvPicPr>
            <a:picLocks noChangeAspect="1"/>
          </p:cNvPicPr>
          <p:nvPr/>
        </p:nvPicPr>
        <p:blipFill>
          <a:blip r:embed="rId2"/>
          <a:stretch>
            <a:fillRect/>
          </a:stretch>
        </p:blipFill>
        <p:spPr>
          <a:xfrm>
            <a:off x="0" y="381000"/>
            <a:ext cx="9144000" cy="6311900"/>
          </a:xfrm>
          <a:prstGeom prst="rect">
            <a:avLst/>
          </a:prstGeom>
          <a:ln>
            <a:solidFill>
              <a:srgbClr val="000000"/>
            </a:solidFill>
          </a:ln>
        </p:spPr>
      </p:pic>
      <p:sp>
        <p:nvSpPr>
          <p:cNvPr id="90" name="Oval"/>
          <p:cNvSpPr/>
          <p:nvPr/>
        </p:nvSpPr>
        <p:spPr>
          <a:xfrm>
            <a:off x="3733800" y="2895600"/>
            <a:ext cx="3048000" cy="2895600"/>
          </a:xfrm>
          <a:prstGeom prst="ellipse">
            <a:avLst/>
          </a:prstGeom>
          <a:ln w="19050">
            <a:solidFill>
              <a:srgbClr val="FFFF00"/>
            </a:solidFill>
          </a:ln>
        </p:spPr>
        <p:txBody>
          <a:bodyPr lIns="45719" rIns="45719"/>
          <a:lstStyle/>
          <a:p>
            <a:pPr>
              <a:defRPr sz="1300"/>
            </a:pPr>
            <a:endParaRPr/>
          </a:p>
        </p:txBody>
      </p:sp>
      <p:sp>
        <p:nvSpPr>
          <p:cNvPr id="91" name="CORE GARDEN IDENTIFIED…"/>
          <p:cNvSpPr txBox="1"/>
          <p:nvPr/>
        </p:nvSpPr>
        <p:spPr>
          <a:xfrm>
            <a:off x="4964112" y="423862"/>
            <a:ext cx="2621674" cy="853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685800">
              <a:defRPr sz="1300" b="1">
                <a:solidFill>
                  <a:srgbClr val="FFFF00"/>
                </a:solidFill>
              </a:defRPr>
            </a:pPr>
            <a:r>
              <a:t>CORE GARDEN IDENTIFIED</a:t>
            </a:r>
          </a:p>
          <a:p>
            <a:pPr defTabSz="685800">
              <a:defRPr sz="1300" b="1">
                <a:solidFill>
                  <a:srgbClr val="FFFF00"/>
                </a:solidFill>
              </a:defRPr>
            </a:pPr>
            <a:r>
              <a:t>1. Close to Klima Visitor Center.</a:t>
            </a:r>
          </a:p>
          <a:p>
            <a:pPr defTabSz="685800">
              <a:defRPr sz="1300" b="1">
                <a:solidFill>
                  <a:srgbClr val="FFFF00"/>
                </a:solidFill>
              </a:defRPr>
            </a:pPr>
            <a:r>
              <a:t>2. Surrounded by existing walk.</a:t>
            </a:r>
          </a:p>
          <a:p>
            <a:pPr defTabSz="685800">
              <a:defRPr sz="1300" b="1">
                <a:solidFill>
                  <a:srgbClr val="FFFF00"/>
                </a:solidFill>
              </a:defRPr>
            </a:pPr>
            <a:r>
              <a:t>3. Right size - 3.5 to 4 acres.</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and a theme:  The new gardens will tell . . .  ‘The HISTORY of the ROSE IN AMERICA’"/>
          <p:cNvSpPr txBox="1">
            <a:spLocks noGrp="1"/>
          </p:cNvSpPr>
          <p:nvPr>
            <p:ph type="title" idx="4294967295"/>
          </p:nvPr>
        </p:nvSpPr>
        <p:spPr>
          <a:xfrm>
            <a:off x="38099" y="3429000"/>
            <a:ext cx="9144002" cy="2590800"/>
          </a:xfrm>
          <a:prstGeom prst="rect">
            <a:avLst/>
          </a:prstGeom>
        </p:spPr>
        <p:txBody>
          <a:bodyPr>
            <a:normAutofit fontScale="90000"/>
          </a:bodyPr>
          <a:lstStyle/>
          <a:p>
            <a:pPr algn="ctr" defTabSz="672084">
              <a:defRPr sz="2744">
                <a:latin typeface="Cambria"/>
                <a:ea typeface="Cambria"/>
                <a:cs typeface="Cambria"/>
                <a:sym typeface="Cambria"/>
              </a:defRPr>
            </a:pPr>
            <a:br/>
            <a:r>
              <a:t>and a theme:</a:t>
            </a:r>
            <a:br/>
            <a:br/>
            <a:r>
              <a:rPr sz="3136"/>
              <a:t>The new gardens will tell . . . </a:t>
            </a:r>
            <a:br>
              <a:rPr sz="3136"/>
            </a:br>
            <a:r>
              <a:rPr sz="3528" b="1"/>
              <a:t>‘The HISTORY of the ROSE IN AMERICA’</a:t>
            </a:r>
            <a:br>
              <a:rPr sz="3528" b="1"/>
            </a:br>
            <a:endParaRPr sz="3528" b="1"/>
          </a:p>
        </p:txBody>
      </p:sp>
      <p:sp>
        <p:nvSpPr>
          <p:cNvPr id="25" name="‘America’s Rose Garden’"/>
          <p:cNvSpPr txBox="1"/>
          <p:nvPr/>
        </p:nvSpPr>
        <p:spPr>
          <a:xfrm>
            <a:off x="-1" y="2514600"/>
            <a:ext cx="9144002" cy="7640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685800">
              <a:defRPr sz="4800" b="1">
                <a:solidFill>
                  <a:srgbClr val="548235"/>
                </a:solidFill>
                <a:latin typeface="Cambria"/>
                <a:ea typeface="Cambria"/>
                <a:cs typeface="Cambria"/>
                <a:sym typeface="Cambria"/>
              </a:defRPr>
            </a:lvl1pPr>
          </a:lstStyle>
          <a:p>
            <a:r>
              <a:t>‘America’s Rose Garden’</a:t>
            </a:r>
          </a:p>
        </p:txBody>
      </p:sp>
      <p:sp>
        <p:nvSpPr>
          <p:cNvPr id="26" name="The Great Garden Restoration Project brought about the renaming of the gardens, now known as . . ."/>
          <p:cNvSpPr txBox="1"/>
          <p:nvPr/>
        </p:nvSpPr>
        <p:spPr>
          <a:xfrm>
            <a:off x="76200" y="349250"/>
            <a:ext cx="9067800" cy="1672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85800">
              <a:defRPr sz="3600" b="1">
                <a:latin typeface="Cambria"/>
                <a:ea typeface="Cambria"/>
                <a:cs typeface="Cambria"/>
                <a:sym typeface="Cambria"/>
              </a:defRPr>
            </a:pPr>
            <a:r>
              <a:t>The Great Garden Restoration Project</a:t>
            </a:r>
            <a:br/>
            <a:r>
              <a:t>brought about the renaming of the gardens, now known as . . .</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25910B-B4B4-EC47-A3EF-7503DF6632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21" y="736833"/>
            <a:ext cx="9144000" cy="4900858"/>
          </a:xfrm>
          <a:prstGeom prst="rect">
            <a:avLst/>
          </a:prstGeom>
        </p:spPr>
      </p:pic>
      <p:sp>
        <p:nvSpPr>
          <p:cNvPr id="5" name="TextBox 4">
            <a:extLst>
              <a:ext uri="{FF2B5EF4-FFF2-40B4-BE49-F238E27FC236}">
                <a16:creationId xmlns:a16="http://schemas.microsoft.com/office/drawing/2014/main" id="{0A6787FB-980A-0E42-9B27-25476CF582A3}"/>
              </a:ext>
            </a:extLst>
          </p:cNvPr>
          <p:cNvSpPr txBox="1"/>
          <p:nvPr/>
        </p:nvSpPr>
        <p:spPr>
          <a:xfrm>
            <a:off x="126124" y="178677"/>
            <a:ext cx="8891752"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mn-lt"/>
                <a:ea typeface="Calibri"/>
                <a:cs typeface="Calibri"/>
                <a:sym typeface="Calibri"/>
              </a:rPr>
              <a:t>GET TO KNOW AMERICA’S ROSE GARDEN</a:t>
            </a:r>
          </a:p>
        </p:txBody>
      </p:sp>
      <p:sp>
        <p:nvSpPr>
          <p:cNvPr id="6" name="TextBox 5">
            <a:extLst>
              <a:ext uri="{FF2B5EF4-FFF2-40B4-BE49-F238E27FC236}">
                <a16:creationId xmlns:a16="http://schemas.microsoft.com/office/drawing/2014/main" id="{3D067AB2-DBC1-F74C-A81C-509952DF8ADE}"/>
              </a:ext>
            </a:extLst>
          </p:cNvPr>
          <p:cNvSpPr txBox="1"/>
          <p:nvPr/>
        </p:nvSpPr>
        <p:spPr>
          <a:xfrm>
            <a:off x="10510" y="5734184"/>
            <a:ext cx="9122979"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0000"/>
                </a:solidFill>
                <a:effectLst/>
                <a:uFillTx/>
                <a:latin typeface="Cambria" panose="02040503050406030204" pitchFamily="18" charset="0"/>
                <a:sym typeface="Calibri"/>
              </a:rPr>
              <a:t>The green circles represent the four circles of the new “clockworks” gardens, located within the “core garden” that is surrounded by the major walkway.</a:t>
            </a:r>
          </a:p>
        </p:txBody>
      </p:sp>
    </p:spTree>
    <p:extLst>
      <p:ext uri="{BB962C8B-B14F-4D97-AF65-F5344CB8AC3E}">
        <p14:creationId xmlns:p14="http://schemas.microsoft.com/office/powerpoint/2010/main" val="387046603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6 PRIORITIES FOR THE GARDENS…"/>
          <p:cNvSpPr txBox="1"/>
          <p:nvPr/>
        </p:nvSpPr>
        <p:spPr>
          <a:xfrm>
            <a:off x="152400" y="530225"/>
            <a:ext cx="8839200" cy="46012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85800">
              <a:defRPr sz="4000" b="1">
                <a:latin typeface="+mn-lt"/>
                <a:ea typeface="+mn-ea"/>
                <a:cs typeface="+mn-cs"/>
                <a:sym typeface="Times New Roman"/>
              </a:defRPr>
            </a:pPr>
            <a:r>
              <a:rPr dirty="0"/>
              <a:t>6</a:t>
            </a:r>
            <a:r>
              <a:rPr sz="2000" dirty="0"/>
              <a:t> </a:t>
            </a:r>
            <a:r>
              <a:rPr sz="3200" dirty="0"/>
              <a:t>PRIORITIES</a:t>
            </a:r>
            <a:r>
              <a:rPr sz="2000" dirty="0"/>
              <a:t> FOR THE GARDENS </a:t>
            </a:r>
          </a:p>
          <a:p>
            <a:pPr defTabSz="685800">
              <a:defRPr sz="2000" b="1">
                <a:solidFill>
                  <a:srgbClr val="FF0000"/>
                </a:solidFill>
                <a:latin typeface="+mn-lt"/>
                <a:ea typeface="+mn-ea"/>
                <a:cs typeface="+mn-cs"/>
                <a:sym typeface="Times New Roman"/>
              </a:defRPr>
            </a:pPr>
            <a:endParaRPr sz="2000" dirty="0"/>
          </a:p>
          <a:p>
            <a:pPr defTabSz="685800">
              <a:defRPr sz="1300" b="1" u="sng">
                <a:solidFill>
                  <a:srgbClr val="FF0000"/>
                </a:solidFill>
                <a:latin typeface="+mn-lt"/>
                <a:ea typeface="+mn-ea"/>
                <a:cs typeface="+mn-cs"/>
                <a:sym typeface="Times New Roman"/>
              </a:defRPr>
            </a:pPr>
            <a:r>
              <a:rPr dirty="0"/>
              <a:t>FOURTH</a:t>
            </a:r>
            <a:r>
              <a:rPr sz="2000" dirty="0"/>
              <a:t> PRIORITY – IRRIGATION!</a:t>
            </a:r>
          </a:p>
          <a:p>
            <a:pPr defTabSz="685800">
              <a:defRPr sz="2000" b="1">
                <a:latin typeface="Cambria"/>
                <a:ea typeface="Cambria"/>
                <a:cs typeface="Cambria"/>
                <a:sym typeface="Cambria"/>
              </a:defRPr>
            </a:pPr>
            <a:br>
              <a:rPr u="sng" dirty="0">
                <a:solidFill>
                  <a:srgbClr val="FF0000"/>
                </a:solidFill>
                <a:latin typeface="+mn-lt"/>
                <a:ea typeface="+mn-ea"/>
                <a:cs typeface="+mn-cs"/>
                <a:sym typeface="Times New Roman"/>
              </a:rPr>
            </a:br>
            <a:r>
              <a:rPr sz="1800" dirty="0"/>
              <a:t>INADEQUATE is the word.  Water flooding the beds in some places. Water shooting up like a geyser in some places. Water spilling into the street and walkways in some places. And water not getting to some plants at all.</a:t>
            </a:r>
          </a:p>
          <a:p>
            <a:pPr defTabSz="685800">
              <a:defRPr sz="1800" b="1">
                <a:latin typeface="Cambria"/>
                <a:ea typeface="Cambria"/>
                <a:cs typeface="Cambria"/>
                <a:sym typeface="Cambria"/>
              </a:defRPr>
            </a:pPr>
            <a:endParaRPr sz="1300" dirty="0"/>
          </a:p>
          <a:p>
            <a:pPr defTabSz="685800">
              <a:defRPr sz="1800" b="1">
                <a:latin typeface="Cambria"/>
                <a:ea typeface="Cambria"/>
                <a:cs typeface="Cambria"/>
                <a:sym typeface="Cambria"/>
              </a:defRPr>
            </a:pPr>
            <a:r>
              <a:rPr dirty="0"/>
              <a:t>SOLUTION - </a:t>
            </a:r>
          </a:p>
          <a:p>
            <a:pPr defTabSz="685800">
              <a:defRPr sz="1800" b="1">
                <a:latin typeface="Cambria"/>
                <a:ea typeface="Cambria"/>
                <a:cs typeface="Cambria"/>
                <a:sym typeface="Cambria"/>
              </a:defRPr>
            </a:pPr>
            <a:endParaRPr dirty="0"/>
          </a:p>
          <a:p>
            <a:pPr defTabSz="685800">
              <a:defRPr sz="1800">
                <a:latin typeface="Cambria"/>
                <a:ea typeface="Cambria"/>
                <a:cs typeface="Cambria"/>
                <a:sym typeface="Cambria"/>
              </a:defRPr>
            </a:pPr>
            <a:r>
              <a:rPr dirty="0"/>
              <a:t>The American Rose Center Committee approved </a:t>
            </a:r>
          </a:p>
          <a:p>
            <a:pPr defTabSz="685800">
              <a:defRPr sz="1800">
                <a:latin typeface="Cambria"/>
                <a:ea typeface="Cambria"/>
                <a:cs typeface="Cambria"/>
                <a:sym typeface="Cambria"/>
              </a:defRPr>
            </a:pPr>
            <a:r>
              <a:rPr dirty="0"/>
              <a:t>sub-surface drip irrigation system which </a:t>
            </a:r>
            <a:r>
              <a:rPr lang="en-US" dirty="0"/>
              <a:t>will be</a:t>
            </a:r>
            <a:endParaRPr dirty="0"/>
          </a:p>
          <a:p>
            <a:pPr defTabSz="685800">
              <a:defRPr sz="1800">
                <a:latin typeface="Cambria"/>
                <a:ea typeface="Cambria"/>
                <a:cs typeface="Cambria"/>
                <a:sym typeface="Cambria"/>
              </a:defRPr>
            </a:pPr>
            <a:r>
              <a:rPr dirty="0"/>
              <a:t>installed in existing gardens and </a:t>
            </a:r>
          </a:p>
          <a:p>
            <a:pPr defTabSz="685800">
              <a:defRPr sz="1800">
                <a:latin typeface="Cambria"/>
                <a:ea typeface="Cambria"/>
                <a:cs typeface="Cambria"/>
                <a:sym typeface="Cambria"/>
              </a:defRPr>
            </a:pPr>
            <a:r>
              <a:rPr dirty="0"/>
              <a:t>will soon be installed in all the new </a:t>
            </a:r>
          </a:p>
          <a:p>
            <a:pPr defTabSz="685800">
              <a:defRPr sz="1800">
                <a:latin typeface="Cambria"/>
                <a:ea typeface="Cambria"/>
                <a:cs typeface="Cambria"/>
                <a:sym typeface="Cambria"/>
              </a:defRPr>
            </a:pPr>
            <a:r>
              <a:rPr dirty="0"/>
              <a:t>gardens throughout the ARC.</a:t>
            </a:r>
            <a:r>
              <a:rPr b="1" dirty="0">
                <a:latin typeface="+mn-lt"/>
                <a:ea typeface="+mn-ea"/>
                <a:cs typeface="+mn-cs"/>
                <a:sym typeface="Times New Roman"/>
              </a:rPr>
              <a:t>		</a:t>
            </a:r>
          </a:p>
        </p:txBody>
      </p:sp>
      <p:sp>
        <p:nvSpPr>
          <p:cNvPr id="94" name="SURVEY IS COMPLETE; SOME FUNDS RAISED…"/>
          <p:cNvSpPr txBox="1"/>
          <p:nvPr/>
        </p:nvSpPr>
        <p:spPr>
          <a:xfrm rot="20221311">
            <a:off x="3370169" y="3726903"/>
            <a:ext cx="6013451" cy="1569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685800">
              <a:defRPr sz="4800" b="1"/>
            </a:pPr>
            <a:r>
              <a:rPr dirty="0"/>
              <a:t>SURVEY IS COMPLETE; SOME FUNDS RAISED</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6 PRIORITIES FOR THE GARDENS…"/>
          <p:cNvSpPr txBox="1"/>
          <p:nvPr/>
        </p:nvSpPr>
        <p:spPr>
          <a:xfrm>
            <a:off x="152400" y="685800"/>
            <a:ext cx="8839200" cy="4970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85800">
              <a:defRPr sz="4000" b="1">
                <a:latin typeface="+mn-lt"/>
                <a:ea typeface="+mn-ea"/>
                <a:cs typeface="+mn-cs"/>
                <a:sym typeface="Times New Roman"/>
              </a:defRPr>
            </a:pPr>
            <a:r>
              <a:rPr dirty="0"/>
              <a:t>6</a:t>
            </a:r>
            <a:r>
              <a:rPr sz="2000" dirty="0"/>
              <a:t> </a:t>
            </a:r>
            <a:r>
              <a:rPr sz="3200" dirty="0"/>
              <a:t>PRIORITIES</a:t>
            </a:r>
            <a:r>
              <a:rPr sz="2000" dirty="0"/>
              <a:t> FOR THE GARDENS </a:t>
            </a:r>
          </a:p>
          <a:p>
            <a:pPr defTabSz="685800">
              <a:defRPr sz="2000" b="1"/>
            </a:pPr>
            <a:endParaRPr sz="2000" dirty="0"/>
          </a:p>
          <a:p>
            <a:pPr defTabSz="685800">
              <a:defRPr sz="2800" b="1" u="sng">
                <a:solidFill>
                  <a:srgbClr val="FF0000"/>
                </a:solidFill>
              </a:defRPr>
            </a:pPr>
            <a:r>
              <a:rPr dirty="0"/>
              <a:t>FIFTH</a:t>
            </a:r>
            <a:r>
              <a:rPr sz="2000" dirty="0"/>
              <a:t>  PRIORITY – REBUILD SOIL!</a:t>
            </a:r>
          </a:p>
          <a:p>
            <a:pPr defTabSz="685800">
              <a:defRPr sz="2000" b="1"/>
            </a:pPr>
            <a:br>
              <a:rPr sz="1800" u="sng" dirty="0">
                <a:solidFill>
                  <a:srgbClr val="FF0000"/>
                </a:solidFill>
              </a:rPr>
            </a:br>
            <a:r>
              <a:rPr sz="1800" b="0" dirty="0">
                <a:latin typeface="Cambria"/>
                <a:ea typeface="Cambria"/>
                <a:cs typeface="Cambria"/>
                <a:sym typeface="Cambria"/>
              </a:rPr>
              <a:t>Through the years, the soil in our rose beds deteriorated to the point that roses were not thriving, and roots were diminished. </a:t>
            </a:r>
            <a:endParaRPr sz="1800" dirty="0">
              <a:latin typeface="Cambria"/>
              <a:ea typeface="Cambria"/>
              <a:cs typeface="Cambria"/>
              <a:sym typeface="Cambria"/>
            </a:endParaRPr>
          </a:p>
          <a:p>
            <a:pPr defTabSz="685800">
              <a:defRPr sz="1300">
                <a:latin typeface="Cambria"/>
                <a:ea typeface="Cambria"/>
                <a:cs typeface="Cambria"/>
                <a:sym typeface="Cambria"/>
              </a:defRPr>
            </a:pPr>
            <a:endParaRPr sz="1300" dirty="0">
              <a:latin typeface="Cambria"/>
              <a:ea typeface="Cambria"/>
              <a:cs typeface="Cambria"/>
              <a:sym typeface="Cambria"/>
            </a:endParaRPr>
          </a:p>
          <a:p>
            <a:pPr defTabSz="685800">
              <a:defRPr sz="1800" b="1">
                <a:latin typeface="Cambria"/>
                <a:ea typeface="Cambria"/>
                <a:cs typeface="Cambria"/>
                <a:sym typeface="Cambria"/>
              </a:defRPr>
            </a:pPr>
            <a:r>
              <a:rPr dirty="0"/>
              <a:t>SOLUTION – SOIL ADDITIVES, ORGANICS, </a:t>
            </a:r>
            <a:br>
              <a:rPr lang="en-US" dirty="0"/>
            </a:br>
            <a:r>
              <a:rPr dirty="0"/>
              <a:t>MULCH </a:t>
            </a:r>
          </a:p>
          <a:p>
            <a:pPr defTabSz="685800">
              <a:defRPr sz="1800" b="1">
                <a:latin typeface="Cambria"/>
                <a:ea typeface="Cambria"/>
                <a:cs typeface="Cambria"/>
                <a:sym typeface="Cambria"/>
              </a:defRPr>
            </a:pPr>
            <a:endParaRPr dirty="0"/>
          </a:p>
          <a:p>
            <a:pPr defTabSz="685800">
              <a:defRPr sz="1800">
                <a:latin typeface="Cambria"/>
                <a:ea typeface="Cambria"/>
                <a:cs typeface="Cambria"/>
                <a:sym typeface="Cambria"/>
              </a:defRPr>
            </a:pPr>
            <a:r>
              <a:rPr dirty="0"/>
              <a:t>First, we tested the soil, and are working to make recommended amendments to pH levels and to bring other elements to the recommended levels.</a:t>
            </a:r>
          </a:p>
          <a:p>
            <a:pPr defTabSz="685800">
              <a:defRPr sz="1800">
                <a:latin typeface="Cambria"/>
                <a:ea typeface="Cambria"/>
                <a:cs typeface="Cambria"/>
                <a:sym typeface="Cambria"/>
              </a:defRPr>
            </a:pPr>
            <a:endParaRPr dirty="0"/>
          </a:p>
          <a:p>
            <a:pPr defTabSz="685800">
              <a:defRPr sz="1800">
                <a:latin typeface="Cambria"/>
                <a:ea typeface="Cambria"/>
                <a:cs typeface="Cambria"/>
                <a:sym typeface="Cambria"/>
              </a:defRPr>
            </a:pPr>
            <a:r>
              <a:rPr dirty="0"/>
              <a:t>As new roses are introduced to new beds, we are adding mulch and organics, mixing into the soil to replenish the nutrients. In new beds, we will begin with these additions, with deep tilling of the area to insure roses get off to a great start.</a:t>
            </a:r>
            <a:r>
              <a:rPr b="1" dirty="0"/>
              <a:t>	</a:t>
            </a:r>
          </a:p>
        </p:txBody>
      </p:sp>
      <p:sp>
        <p:nvSpPr>
          <p:cNvPr id="97" name="SOILS TESTED; RESTORING SOIL AS BEDS ARE CREATED"/>
          <p:cNvSpPr txBox="1"/>
          <p:nvPr/>
        </p:nvSpPr>
        <p:spPr>
          <a:xfrm rot="19876901">
            <a:off x="3975862" y="1181860"/>
            <a:ext cx="5740401" cy="2225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685800">
              <a:defRPr sz="4800" b="1"/>
            </a:lvl1pPr>
          </a:lstStyle>
          <a:p>
            <a:r>
              <a:rPr dirty="0"/>
              <a:t>SOILS TESTED; RESTORING SOIL AS BEDS ARE CREATED</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6 PRIORITIES FOR THE GARDENS…"/>
          <p:cNvSpPr txBox="1">
            <a:spLocks noGrp="1"/>
          </p:cNvSpPr>
          <p:nvPr>
            <p:ph type="body" idx="4294967295"/>
          </p:nvPr>
        </p:nvSpPr>
        <p:spPr>
          <a:xfrm>
            <a:off x="152400" y="609600"/>
            <a:ext cx="8305800" cy="5715000"/>
          </a:xfrm>
          <a:prstGeom prst="rect">
            <a:avLst/>
          </a:prstGeom>
        </p:spPr>
        <p:txBody>
          <a:bodyPr>
            <a:normAutofit/>
          </a:bodyPr>
          <a:lstStyle/>
          <a:p>
            <a:pPr marL="0" indent="0" algn="ctr">
              <a:lnSpc>
                <a:spcPct val="80000"/>
              </a:lnSpc>
              <a:buSzTx/>
              <a:buNone/>
              <a:defRPr sz="3200" b="1">
                <a:latin typeface="+mn-lt"/>
                <a:ea typeface="+mn-ea"/>
                <a:cs typeface="+mn-cs"/>
                <a:sym typeface="Times New Roman"/>
              </a:defRPr>
            </a:pPr>
            <a:r>
              <a:rPr dirty="0"/>
              <a:t>6 PRIORITIES </a:t>
            </a:r>
            <a:r>
              <a:rPr sz="2000" dirty="0"/>
              <a:t>FOR THE GARDENS </a:t>
            </a:r>
          </a:p>
          <a:p>
            <a:pPr marL="0" indent="0">
              <a:lnSpc>
                <a:spcPct val="80000"/>
              </a:lnSpc>
              <a:defRPr sz="1100" b="1"/>
            </a:pPr>
            <a:endParaRPr sz="2000" dirty="0"/>
          </a:p>
          <a:p>
            <a:pPr marL="0" indent="0">
              <a:lnSpc>
                <a:spcPct val="80000"/>
              </a:lnSpc>
              <a:buSzTx/>
              <a:buNone/>
              <a:defRPr sz="2800" b="1" u="sng">
                <a:solidFill>
                  <a:srgbClr val="FF0000"/>
                </a:solidFill>
              </a:defRPr>
            </a:pPr>
            <a:r>
              <a:rPr dirty="0"/>
              <a:t>SIXTH </a:t>
            </a:r>
            <a:r>
              <a:rPr sz="2000" dirty="0"/>
              <a:t> PRIORITY - MAINTAIN THE GARDENS!</a:t>
            </a:r>
          </a:p>
          <a:p>
            <a:pPr marL="0" indent="0">
              <a:lnSpc>
                <a:spcPct val="80000"/>
              </a:lnSpc>
              <a:buSzTx/>
              <a:buNone/>
              <a:defRPr sz="1800" b="1"/>
            </a:pPr>
            <a:endParaRPr sz="2000" dirty="0"/>
          </a:p>
          <a:p>
            <a:pPr marL="0" indent="0">
              <a:lnSpc>
                <a:spcPct val="80000"/>
              </a:lnSpc>
              <a:buSzTx/>
              <a:buNone/>
              <a:defRPr sz="2400">
                <a:latin typeface="Cambria"/>
                <a:ea typeface="Cambria"/>
                <a:cs typeface="Cambria"/>
                <a:sym typeface="Cambria"/>
              </a:defRPr>
            </a:pPr>
            <a:r>
              <a:rPr sz="1800" dirty="0"/>
              <a:t>We haven’t always done so well with the maintaining of the gardens, but it is our goal to improve in our ability to grow superior roses, and to maintain gardens that are of excellent quality and have a good appearance at all times.</a:t>
            </a:r>
          </a:p>
          <a:p>
            <a:pPr marL="0" indent="0">
              <a:lnSpc>
                <a:spcPct val="80000"/>
              </a:lnSpc>
              <a:buSzTx/>
              <a:buNone/>
              <a:defRPr sz="1800" b="1">
                <a:latin typeface="Cambria"/>
                <a:ea typeface="Cambria"/>
                <a:cs typeface="Cambria"/>
                <a:sym typeface="Cambria"/>
              </a:defRPr>
            </a:pPr>
            <a:endParaRPr dirty="0"/>
          </a:p>
          <a:p>
            <a:pPr marL="0" indent="0">
              <a:lnSpc>
                <a:spcPct val="80000"/>
              </a:lnSpc>
              <a:buSzTx/>
              <a:buNone/>
              <a:defRPr sz="2000" b="1">
                <a:latin typeface="Cambria"/>
                <a:ea typeface="Cambria"/>
                <a:cs typeface="Cambria"/>
                <a:sym typeface="Cambria"/>
              </a:defRPr>
            </a:pPr>
            <a:r>
              <a:rPr dirty="0"/>
              <a:t>SOLUTION – OVERSIGHT, VOLUNTEERS</a:t>
            </a:r>
          </a:p>
          <a:p>
            <a:pPr marL="0" indent="0">
              <a:lnSpc>
                <a:spcPct val="80000"/>
              </a:lnSpc>
              <a:buSzTx/>
              <a:buNone/>
              <a:defRPr sz="1800" b="1">
                <a:latin typeface="Cambria"/>
                <a:ea typeface="Cambria"/>
                <a:cs typeface="Cambria"/>
                <a:sym typeface="Cambria"/>
              </a:defRPr>
            </a:pPr>
            <a:r>
              <a:rPr dirty="0"/>
              <a:t> </a:t>
            </a:r>
          </a:p>
          <a:p>
            <a:pPr marL="0" indent="0">
              <a:lnSpc>
                <a:spcPct val="80000"/>
              </a:lnSpc>
              <a:buSzTx/>
              <a:buNone/>
              <a:defRPr sz="1800">
                <a:latin typeface="Cambria"/>
                <a:ea typeface="Cambria"/>
                <a:cs typeface="Cambria"/>
                <a:sym typeface="Cambria"/>
              </a:defRPr>
            </a:pPr>
            <a:r>
              <a:rPr dirty="0"/>
              <a:t>Finding the right kind of garden staff is important. A new Garden Director, Don Morgan has been hired. Frank Hover of the Shreveport Rose Society has assumed the role of liaison between staff and the American Rose Center Committee in overseeing the work schedules and the work. We expect that as the gardens are developed, revenue will increase, and garden staff can be increased. We also hope to develop a base of support among a volunteer corps, that will take some of the responsibility for caring for the gardens. </a:t>
            </a:r>
          </a:p>
          <a:p>
            <a:pPr marL="0" indent="0">
              <a:lnSpc>
                <a:spcPct val="80000"/>
              </a:lnSpc>
              <a:buSzTx/>
              <a:buNone/>
              <a:defRPr sz="1800" b="1">
                <a:latin typeface="Cambria"/>
                <a:ea typeface="Cambria"/>
                <a:cs typeface="Cambria"/>
                <a:sym typeface="Cambria"/>
              </a:defRPr>
            </a:pPr>
            <a:r>
              <a:rPr dirty="0"/>
              <a:t> </a:t>
            </a:r>
          </a:p>
        </p:txBody>
      </p:sp>
      <p:sp>
        <p:nvSpPr>
          <p:cNvPr id="100" name="ALWAYS TOP PRIORITY"/>
          <p:cNvSpPr txBox="1"/>
          <p:nvPr/>
        </p:nvSpPr>
        <p:spPr>
          <a:xfrm rot="20183408">
            <a:off x="6166841" y="450423"/>
            <a:ext cx="3478213" cy="2225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685800">
              <a:defRPr sz="4800" b="1"/>
            </a:lvl1pPr>
          </a:lstStyle>
          <a:p>
            <a:r>
              <a:t>ALWAYS TOP PRIORITY</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ransforming the Garden  Experience . . . by Design…"/>
          <p:cNvSpPr txBox="1"/>
          <p:nvPr/>
        </p:nvSpPr>
        <p:spPr>
          <a:xfrm>
            <a:off x="152400" y="304800"/>
            <a:ext cx="8915400" cy="53395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685800">
              <a:defRPr sz="6000">
                <a:latin typeface="SignPainter-HouseScript Semibol"/>
                <a:ea typeface="SignPainter-HouseScript Semibol"/>
                <a:cs typeface="SignPainter-HouseScript Semibol"/>
                <a:sym typeface="SignPainter-HouseScript Semibol"/>
              </a:defRPr>
            </a:pPr>
            <a:r>
              <a:t>Transforming the Garden </a:t>
            </a:r>
            <a:br/>
            <a:r>
              <a:t>Experience . . . by Design</a:t>
            </a:r>
          </a:p>
          <a:p>
            <a:pPr defTabSz="685800">
              <a:defRPr sz="2800" b="1"/>
            </a:pPr>
            <a:endParaRPr/>
          </a:p>
          <a:p>
            <a:pPr defTabSz="685800">
              <a:defRPr sz="2000" b="1">
                <a:latin typeface="Cambria"/>
                <a:ea typeface="Cambria"/>
                <a:cs typeface="Cambria"/>
                <a:sym typeface="Cambria"/>
              </a:defRPr>
            </a:pPr>
            <a:r>
              <a:t>1.  REDUCTION IN NUMBER OF GARDENS </a:t>
            </a:r>
          </a:p>
          <a:p>
            <a:pPr defTabSz="685800">
              <a:defRPr sz="1800" b="1">
                <a:latin typeface="Cambria"/>
                <a:ea typeface="Cambria"/>
                <a:cs typeface="Cambria"/>
                <a:sym typeface="Cambria"/>
              </a:defRPr>
            </a:pPr>
            <a:r>
              <a:t>	From 70 Gardens = less cost, more impact, easier to maintain.</a:t>
            </a:r>
            <a:br/>
            <a:endParaRPr sz="2000"/>
          </a:p>
          <a:p>
            <a:pPr defTabSz="685800">
              <a:defRPr sz="2000" b="1">
                <a:latin typeface="Cambria"/>
                <a:ea typeface="Cambria"/>
                <a:cs typeface="Cambria"/>
                <a:sym typeface="Cambria"/>
              </a:defRPr>
            </a:pPr>
            <a:r>
              <a:t>2.  REDESIGN GARDEN TO PROVIDE IMPACT – the WOW factor!</a:t>
            </a:r>
          </a:p>
          <a:p>
            <a:pPr defTabSz="685800">
              <a:defRPr sz="2000" b="1">
                <a:latin typeface="Cambria"/>
                <a:ea typeface="Cambria"/>
                <a:cs typeface="Cambria"/>
                <a:sym typeface="Cambria"/>
              </a:defRPr>
            </a:pPr>
            <a:r>
              <a:t>	</a:t>
            </a:r>
            <a:r>
              <a:rPr sz="1800"/>
              <a:t>The great rose nursery, JACKSON &amp; PERKINS has financed the garden 	design of the gardens. Designers are Paul Zimmerman and Richard Beales.</a:t>
            </a:r>
          </a:p>
          <a:p>
            <a:pPr defTabSz="685800">
              <a:defRPr sz="2000" b="1">
                <a:latin typeface="Cambria"/>
                <a:ea typeface="Cambria"/>
                <a:cs typeface="Cambria"/>
                <a:sym typeface="Cambria"/>
              </a:defRPr>
            </a:pPr>
            <a:endParaRPr sz="1800"/>
          </a:p>
          <a:p>
            <a:pPr defTabSz="685800">
              <a:defRPr sz="2000" b="1">
                <a:latin typeface="Cambria"/>
                <a:ea typeface="Cambria"/>
                <a:cs typeface="Cambria"/>
                <a:sym typeface="Cambria"/>
              </a:defRPr>
            </a:pPr>
            <a:r>
              <a:t>3.  PLAN FOR YEAR-ROUND APPEAL</a:t>
            </a:r>
          </a:p>
          <a:p>
            <a:pPr defTabSz="685800">
              <a:defRPr sz="2000" b="1">
                <a:latin typeface="Cambria"/>
                <a:ea typeface="Cambria"/>
                <a:cs typeface="Cambria"/>
                <a:sym typeface="Cambria"/>
              </a:defRPr>
            </a:pPr>
            <a:r>
              <a:t>	</a:t>
            </a:r>
            <a:r>
              <a:rPr sz="1800"/>
              <a:t>Year-round appeal will be accomplished by the addition of companion 	plants, shrubs, small trees, herbs, plants of winter interest, and of interest 	to broad spectrum of garden visitors. </a:t>
            </a:r>
          </a:p>
        </p:txBody>
      </p:sp>
      <p:pic>
        <p:nvPicPr>
          <p:cNvPr id="103" name="image.jpeg" descr="image.jpeg"/>
          <p:cNvPicPr>
            <a:picLocks noChangeAspect="1"/>
          </p:cNvPicPr>
          <p:nvPr/>
        </p:nvPicPr>
        <p:blipFill>
          <a:blip r:embed="rId2"/>
          <a:stretch>
            <a:fillRect/>
          </a:stretch>
        </p:blipFill>
        <p:spPr>
          <a:xfrm>
            <a:off x="6616700" y="0"/>
            <a:ext cx="2527300" cy="28448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HE OLD MAP . . .  72 Gardens &amp; Garden Elements"/>
          <p:cNvSpPr txBox="1">
            <a:spLocks noGrp="1"/>
          </p:cNvSpPr>
          <p:nvPr>
            <p:ph type="title" idx="4294967295"/>
          </p:nvPr>
        </p:nvSpPr>
        <p:spPr>
          <a:xfrm>
            <a:off x="6553200" y="457200"/>
            <a:ext cx="2438400" cy="4876800"/>
          </a:xfrm>
          <a:prstGeom prst="rect">
            <a:avLst/>
          </a:prstGeom>
        </p:spPr>
        <p:txBody>
          <a:bodyPr>
            <a:normAutofit/>
          </a:bodyPr>
          <a:lstStyle/>
          <a:p>
            <a:pPr>
              <a:defRPr sz="3600" b="1">
                <a:latin typeface="Cambria"/>
                <a:ea typeface="Cambria"/>
                <a:cs typeface="Cambria"/>
                <a:sym typeface="Cambria"/>
              </a:defRPr>
            </a:pPr>
            <a:r>
              <a:t>THE OLD MAP . . . </a:t>
            </a:r>
            <a:br/>
            <a:r>
              <a:t>72 Gardens &amp; Garden Elements</a:t>
            </a:r>
          </a:p>
        </p:txBody>
      </p:sp>
      <p:pic>
        <p:nvPicPr>
          <p:cNvPr id="106" name="image.jpeg" descr="image.jpeg"/>
          <p:cNvPicPr>
            <a:picLocks noChangeAspect="1"/>
          </p:cNvPicPr>
          <p:nvPr/>
        </p:nvPicPr>
        <p:blipFill>
          <a:blip r:embed="rId2"/>
          <a:stretch>
            <a:fillRect/>
          </a:stretch>
        </p:blipFill>
        <p:spPr>
          <a:xfrm rot="5400000">
            <a:off x="-622300" y="-63500"/>
            <a:ext cx="8026400" cy="6019800"/>
          </a:xfrm>
          <a:prstGeom prst="rect">
            <a:avLst/>
          </a:prstGeom>
          <a:ln w="12700">
            <a:miter lim="400000"/>
          </a:ln>
        </p:spPr>
      </p:pic>
      <p:pic>
        <p:nvPicPr>
          <p:cNvPr id="107" name="image.jpeg" descr="image.jpeg"/>
          <p:cNvPicPr>
            <a:picLocks noChangeAspect="1"/>
          </p:cNvPicPr>
          <p:nvPr/>
        </p:nvPicPr>
        <p:blipFill>
          <a:blip r:embed="rId2"/>
          <a:stretch>
            <a:fillRect/>
          </a:stretch>
        </p:blipFill>
        <p:spPr>
          <a:xfrm rot="5400000">
            <a:off x="-622300" y="88900"/>
            <a:ext cx="8026400" cy="6019800"/>
          </a:xfrm>
          <a:prstGeom prst="rect">
            <a:avLst/>
          </a:prstGeom>
          <a:ln w="12700">
            <a:miter lim="400000"/>
          </a:ln>
        </p:spPr>
      </p:pic>
      <p:sp>
        <p:nvSpPr>
          <p:cNvPr id="108" name="Shape"/>
          <p:cNvSpPr/>
          <p:nvPr/>
        </p:nvSpPr>
        <p:spPr>
          <a:xfrm rot="6670736">
            <a:off x="2963862" y="2006600"/>
            <a:ext cx="390526" cy="34607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21600"/>
                </a:lnTo>
                <a:lnTo>
                  <a:pt x="16200" y="21600"/>
                </a:lnTo>
                <a:lnTo>
                  <a:pt x="16200" y="10800"/>
                </a:lnTo>
                <a:lnTo>
                  <a:pt x="21600" y="10800"/>
                </a:lnTo>
                <a:lnTo>
                  <a:pt x="10800" y="0"/>
                </a:lnTo>
                <a:close/>
              </a:path>
            </a:pathLst>
          </a:custGeom>
          <a:solidFill>
            <a:srgbClr val="000000"/>
          </a:solidFill>
          <a:ln>
            <a:solidFill>
              <a:srgbClr val="000000"/>
            </a:solidFill>
          </a:ln>
        </p:spPr>
        <p:txBody>
          <a:bodyPr lIns="45719" rIns="45719"/>
          <a:lstStyle/>
          <a:p>
            <a:pPr>
              <a:defRPr sz="1300"/>
            </a:pPr>
            <a:endParaRPr/>
          </a:p>
        </p:txBody>
      </p:sp>
      <p:sp>
        <p:nvSpPr>
          <p:cNvPr id="109" name="N"/>
          <p:cNvSpPr txBox="1"/>
          <p:nvPr/>
        </p:nvSpPr>
        <p:spPr>
          <a:xfrm>
            <a:off x="2663825" y="1808162"/>
            <a:ext cx="214342" cy="281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685800">
              <a:defRPr sz="1300" b="1"/>
            </a:lvl1pPr>
          </a:lstStyle>
          <a:p>
            <a:r>
              <a:t>N</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HE NEW “CORE” GARDEN location -  Looking for that WOW factor!"/>
          <p:cNvSpPr txBox="1">
            <a:spLocks noGrp="1"/>
          </p:cNvSpPr>
          <p:nvPr>
            <p:ph type="title" idx="4294967295"/>
          </p:nvPr>
        </p:nvSpPr>
        <p:spPr>
          <a:xfrm>
            <a:off x="6705600" y="457200"/>
            <a:ext cx="2438400" cy="5181600"/>
          </a:xfrm>
          <a:prstGeom prst="rect">
            <a:avLst/>
          </a:prstGeom>
        </p:spPr>
        <p:txBody>
          <a:bodyPr>
            <a:normAutofit/>
          </a:bodyPr>
          <a:lstStyle/>
          <a:p>
            <a:pPr>
              <a:defRPr sz="3600" b="1">
                <a:latin typeface="Cambria"/>
                <a:ea typeface="Cambria"/>
                <a:cs typeface="Cambria"/>
                <a:sym typeface="Cambria"/>
              </a:defRPr>
            </a:pPr>
            <a:r>
              <a:t>THE NEW “CORE” GARDEN</a:t>
            </a:r>
            <a:br/>
            <a:r>
              <a:t>location -</a:t>
            </a:r>
            <a:br/>
            <a:br/>
            <a:r>
              <a:t>Looking for that WOW factor!</a:t>
            </a:r>
          </a:p>
        </p:txBody>
      </p:sp>
      <p:pic>
        <p:nvPicPr>
          <p:cNvPr id="112" name="image.jpeg" descr="image.jpeg"/>
          <p:cNvPicPr>
            <a:picLocks noChangeAspect="1"/>
          </p:cNvPicPr>
          <p:nvPr/>
        </p:nvPicPr>
        <p:blipFill>
          <a:blip r:embed="rId2"/>
          <a:stretch>
            <a:fillRect/>
          </a:stretch>
        </p:blipFill>
        <p:spPr>
          <a:xfrm>
            <a:off x="-87313" y="-1143000"/>
            <a:ext cx="6629401" cy="8839200"/>
          </a:xfrm>
          <a:prstGeom prst="rect">
            <a:avLst/>
          </a:prstGeom>
          <a:ln w="12700">
            <a:miter lim="400000"/>
          </a:ln>
        </p:spPr>
      </p:pic>
      <p:pic>
        <p:nvPicPr>
          <p:cNvPr id="113" name="image.jpeg" descr="image.jpeg"/>
          <p:cNvPicPr>
            <a:picLocks noChangeAspect="1"/>
          </p:cNvPicPr>
          <p:nvPr/>
        </p:nvPicPr>
        <p:blipFill>
          <a:blip r:embed="rId2"/>
          <a:stretch>
            <a:fillRect/>
          </a:stretch>
        </p:blipFill>
        <p:spPr>
          <a:xfrm>
            <a:off x="0" y="-1130300"/>
            <a:ext cx="6629400" cy="8839200"/>
          </a:xfrm>
          <a:prstGeom prst="rect">
            <a:avLst/>
          </a:prstGeom>
          <a:ln w="12700">
            <a:miter lim="400000"/>
          </a:ln>
        </p:spPr>
      </p:pic>
      <p:pic>
        <p:nvPicPr>
          <p:cNvPr id="114" name="image.jpeg" descr="image.jpeg"/>
          <p:cNvPicPr>
            <a:picLocks noChangeAspect="1"/>
          </p:cNvPicPr>
          <p:nvPr/>
        </p:nvPicPr>
        <p:blipFill>
          <a:blip r:embed="rId2"/>
          <a:stretch>
            <a:fillRect/>
          </a:stretch>
        </p:blipFill>
        <p:spPr>
          <a:xfrm>
            <a:off x="0" y="-990600"/>
            <a:ext cx="6629400" cy="88392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O BE RETAINED OUTSIDE THE “CORE” GARDEN  ENTRANCE GARDEN BUCKEYE GARDEN AUSTIN GARDEN TERRACE STAIRCASE CHAPEL and WEDDING RING GARDEN GDN OF LOUISIANA           TREES &amp; SHRUBS HONOR GARDEN ASIAN GARDEN WINDSOUNDS CAMELLIA GARDEN CHILDREN’S GARDEN &amp;           PLAYGROUND TRAIN &amp; FUTURE TRACK"/>
          <p:cNvSpPr txBox="1">
            <a:spLocks noGrp="1"/>
          </p:cNvSpPr>
          <p:nvPr>
            <p:ph type="title" idx="4294967295"/>
          </p:nvPr>
        </p:nvSpPr>
        <p:spPr>
          <a:xfrm>
            <a:off x="6096000" y="220718"/>
            <a:ext cx="3048000" cy="6502346"/>
          </a:xfrm>
          <a:prstGeom prst="rect">
            <a:avLst/>
          </a:prstGeom>
        </p:spPr>
        <p:txBody>
          <a:bodyPr>
            <a:normAutofit fontScale="90000"/>
          </a:bodyPr>
          <a:lstStyle/>
          <a:p>
            <a:pPr>
              <a:defRPr sz="2400" b="1">
                <a:latin typeface="Cambria"/>
                <a:ea typeface="Cambria"/>
                <a:cs typeface="Cambria"/>
                <a:sym typeface="Cambria"/>
              </a:defRPr>
            </a:pPr>
            <a:r>
              <a:rPr dirty="0"/>
              <a:t>TO BE RETAINED OUTSIDE THE “CORE” GARDEN</a:t>
            </a:r>
            <a:br>
              <a:rPr dirty="0"/>
            </a:br>
            <a:br>
              <a:rPr dirty="0"/>
            </a:br>
            <a:r>
              <a:rPr sz="1800" dirty="0"/>
              <a:t>ENTRANCE GARDEN</a:t>
            </a:r>
            <a:r>
              <a:rPr lang="en-US" sz="1800" dirty="0"/>
              <a:t> (1)</a:t>
            </a:r>
            <a:br>
              <a:rPr sz="1800" dirty="0"/>
            </a:br>
            <a:r>
              <a:rPr sz="1800" dirty="0"/>
              <a:t>BUCKEYE GARDEN</a:t>
            </a:r>
            <a:r>
              <a:rPr lang="en-US" sz="1800" dirty="0"/>
              <a:t> (2)</a:t>
            </a:r>
            <a:br>
              <a:rPr sz="1800" dirty="0"/>
            </a:br>
            <a:r>
              <a:rPr sz="1800" dirty="0"/>
              <a:t>AUSTIN GARDEN</a:t>
            </a:r>
            <a:r>
              <a:rPr lang="en-US" sz="1800" dirty="0"/>
              <a:t> (6)</a:t>
            </a:r>
            <a:br>
              <a:rPr sz="1800" dirty="0"/>
            </a:br>
            <a:r>
              <a:rPr lang="en-US" sz="1800" dirty="0"/>
              <a:t>WELLAN LAWN TERRACE  (3)</a:t>
            </a:r>
            <a:br>
              <a:rPr sz="1800" dirty="0"/>
            </a:br>
            <a:r>
              <a:rPr sz="1800" dirty="0"/>
              <a:t>CHAPEL and</a:t>
            </a:r>
            <a:br>
              <a:rPr sz="1800" dirty="0"/>
            </a:br>
            <a:r>
              <a:rPr sz="1800" dirty="0"/>
              <a:t>WEDDING RING GARDEN</a:t>
            </a:r>
            <a:r>
              <a:rPr lang="en-US" sz="1800" dirty="0"/>
              <a:t> (37)</a:t>
            </a:r>
            <a:br>
              <a:rPr sz="1800" dirty="0"/>
            </a:br>
            <a:r>
              <a:rPr sz="1800" dirty="0"/>
              <a:t>GDN OF LOUISIANA </a:t>
            </a:r>
            <a:br>
              <a:rPr sz="1800" dirty="0"/>
            </a:br>
            <a:r>
              <a:rPr sz="1800" dirty="0"/>
              <a:t>         TREES &amp; SHRUBS</a:t>
            </a:r>
            <a:r>
              <a:rPr lang="en-US" sz="1800" dirty="0"/>
              <a:t> (30)</a:t>
            </a:r>
            <a:br>
              <a:rPr sz="1800" dirty="0"/>
            </a:br>
            <a:r>
              <a:rPr sz="1800" dirty="0"/>
              <a:t>ASIAN GARDEN</a:t>
            </a:r>
            <a:r>
              <a:rPr lang="en-US" sz="1800" dirty="0"/>
              <a:t> (35, 36, 37)</a:t>
            </a:r>
            <a:br>
              <a:rPr sz="1800" dirty="0"/>
            </a:br>
            <a:r>
              <a:rPr sz="1800" dirty="0"/>
              <a:t>WINDSOUNDS</a:t>
            </a:r>
            <a:r>
              <a:rPr lang="en-US" sz="1800" dirty="0"/>
              <a:t> (39)</a:t>
            </a:r>
            <a:br>
              <a:rPr sz="1800" dirty="0"/>
            </a:br>
            <a:r>
              <a:rPr sz="1800" dirty="0"/>
              <a:t>CAMELLIA GARDEN</a:t>
            </a:r>
            <a:r>
              <a:rPr lang="en-US" sz="1800" dirty="0"/>
              <a:t> (66)</a:t>
            </a:r>
            <a:br>
              <a:rPr sz="1800" dirty="0"/>
            </a:br>
            <a:r>
              <a:rPr sz="1800" dirty="0"/>
              <a:t>CHILDREN’S GARDEN &amp; </a:t>
            </a:r>
            <a:br>
              <a:rPr sz="1800" dirty="0"/>
            </a:br>
            <a:r>
              <a:rPr sz="1800" dirty="0"/>
              <a:t>         PLAYGROUND</a:t>
            </a:r>
            <a:r>
              <a:rPr lang="en-US" sz="1800" dirty="0"/>
              <a:t> (69, 70, 71)</a:t>
            </a:r>
            <a:br>
              <a:rPr sz="1800" dirty="0"/>
            </a:br>
            <a:r>
              <a:rPr sz="1800" dirty="0"/>
              <a:t>TRAIN &amp; FUTURE TRACK</a:t>
            </a:r>
            <a:r>
              <a:rPr lang="en-US" sz="1800" dirty="0"/>
              <a:t> (54)</a:t>
            </a:r>
            <a:br>
              <a:rPr lang="en-US" sz="1800" dirty="0"/>
            </a:br>
            <a:br>
              <a:rPr lang="en-US" sz="1800" dirty="0"/>
            </a:br>
            <a:r>
              <a:rPr lang="en-US" sz="1800" dirty="0"/>
              <a:t>NEW:</a:t>
            </a:r>
            <a:br>
              <a:rPr lang="en-US" sz="1800" dirty="0"/>
            </a:br>
            <a:br>
              <a:rPr lang="en-US" sz="1800" dirty="0"/>
            </a:br>
            <a:r>
              <a:rPr lang="en-US" sz="1800" dirty="0"/>
              <a:t>HONOR GARDEN (32)</a:t>
            </a:r>
            <a:br>
              <a:rPr lang="en-US" sz="1800" dirty="0"/>
            </a:br>
            <a:r>
              <a:rPr lang="en-US" sz="1800" dirty="0"/>
              <a:t>ANGEL GARDEN (33)</a:t>
            </a:r>
            <a:br>
              <a:rPr lang="en-US" sz="1800" dirty="0"/>
            </a:br>
            <a:r>
              <a:rPr lang="en-US" sz="1800" dirty="0"/>
              <a:t>LABYRINTH GARDEN (34)</a:t>
            </a:r>
            <a:br>
              <a:rPr sz="1800" dirty="0"/>
            </a:br>
            <a:r>
              <a:rPr lang="en-US" sz="1800" dirty="0"/>
              <a:t>SHANLEY-DELVECCHIO ROSE   </a:t>
            </a:r>
            <a:br>
              <a:rPr lang="en-US" sz="1800" dirty="0"/>
            </a:br>
            <a:r>
              <a:rPr lang="en-US" sz="1800" dirty="0"/>
              <a:t>      GARDEN GATE PAVILION</a:t>
            </a:r>
            <a:br>
              <a:rPr sz="1800" dirty="0"/>
            </a:br>
            <a:endParaRPr sz="1800" dirty="0"/>
          </a:p>
        </p:txBody>
      </p:sp>
      <p:pic>
        <p:nvPicPr>
          <p:cNvPr id="117" name="image.jpeg" descr="image.jpeg"/>
          <p:cNvPicPr>
            <a:picLocks noChangeAspect="1"/>
          </p:cNvPicPr>
          <p:nvPr/>
        </p:nvPicPr>
        <p:blipFill>
          <a:blip r:embed="rId2"/>
          <a:stretch>
            <a:fillRect/>
          </a:stretch>
        </p:blipFill>
        <p:spPr>
          <a:xfrm>
            <a:off x="-533400" y="-1828800"/>
            <a:ext cx="6419850" cy="8559800"/>
          </a:xfrm>
          <a:prstGeom prst="rect">
            <a:avLst/>
          </a:prstGeom>
          <a:ln w="12700">
            <a:miter lim="400000"/>
          </a:ln>
        </p:spPr>
      </p:pic>
      <p:pic>
        <p:nvPicPr>
          <p:cNvPr id="118" name="image.jpeg" descr="image.jpeg"/>
          <p:cNvPicPr>
            <a:picLocks noChangeAspect="1"/>
          </p:cNvPicPr>
          <p:nvPr/>
        </p:nvPicPr>
        <p:blipFill>
          <a:blip r:embed="rId2"/>
          <a:stretch>
            <a:fillRect/>
          </a:stretch>
        </p:blipFill>
        <p:spPr>
          <a:xfrm>
            <a:off x="-323850" y="-1731963"/>
            <a:ext cx="6419850" cy="8559801"/>
          </a:xfrm>
          <a:prstGeom prst="rect">
            <a:avLst/>
          </a:prstGeom>
          <a:ln w="12700">
            <a:miter lim="400000"/>
          </a:ln>
        </p:spPr>
      </p:pic>
      <p:pic>
        <p:nvPicPr>
          <p:cNvPr id="119" name="image.jpeg" descr="image.jpeg"/>
          <p:cNvPicPr>
            <a:picLocks noChangeAspect="1"/>
          </p:cNvPicPr>
          <p:nvPr/>
        </p:nvPicPr>
        <p:blipFill>
          <a:blip r:embed="rId2"/>
          <a:stretch>
            <a:fillRect/>
          </a:stretch>
        </p:blipFill>
        <p:spPr>
          <a:xfrm>
            <a:off x="-323850" y="-1447800"/>
            <a:ext cx="6419850" cy="85598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O BE RETAINED . . .  INSIDE THE “CORE” GARDEN  GRIFFITH BUCK VARIETIES RADLER VARIETIES POLLINATOR GARDEN HERITAGE ROSES GARDEN HERB SOCIETY GARDEN MINIATURE/MINIFLORA          ROSE GARDEN"/>
          <p:cNvSpPr txBox="1">
            <a:spLocks noGrp="1"/>
          </p:cNvSpPr>
          <p:nvPr>
            <p:ph type="title" idx="4294967295"/>
          </p:nvPr>
        </p:nvSpPr>
        <p:spPr>
          <a:xfrm>
            <a:off x="5715000" y="914400"/>
            <a:ext cx="3416300" cy="3352800"/>
          </a:xfrm>
          <a:prstGeom prst="rect">
            <a:avLst/>
          </a:prstGeom>
        </p:spPr>
        <p:txBody>
          <a:bodyPr>
            <a:normAutofit/>
          </a:bodyPr>
          <a:lstStyle/>
          <a:p>
            <a:pPr>
              <a:defRPr sz="2400" b="1">
                <a:latin typeface="Cambria"/>
                <a:ea typeface="Cambria"/>
                <a:cs typeface="Cambria"/>
                <a:sym typeface="Cambria"/>
              </a:defRPr>
            </a:pPr>
            <a:r>
              <a:t>TO BE RETAINED . . . </a:t>
            </a:r>
            <a:br/>
            <a:r>
              <a:t>INSIDE THE “CORE” GARDEN</a:t>
            </a:r>
            <a:br/>
            <a:br/>
            <a:r>
              <a:rPr sz="1800"/>
              <a:t>GRIFFITH BUCK VARIETIES</a:t>
            </a:r>
            <a:br>
              <a:rPr sz="1800"/>
            </a:br>
            <a:r>
              <a:rPr sz="1800"/>
              <a:t>RADLER VARIETIES</a:t>
            </a:r>
            <a:br>
              <a:rPr sz="1800"/>
            </a:br>
            <a:r>
              <a:rPr sz="1800"/>
              <a:t>POLLINATOR GARDEN</a:t>
            </a:r>
            <a:br>
              <a:rPr sz="1800"/>
            </a:br>
            <a:r>
              <a:rPr sz="1800"/>
              <a:t>HERITAGE ROSES GARDEN</a:t>
            </a:r>
            <a:br>
              <a:rPr sz="1800"/>
            </a:br>
            <a:r>
              <a:rPr sz="1800"/>
              <a:t>HERB SOCIETY GARDEN</a:t>
            </a:r>
            <a:br>
              <a:rPr sz="1800"/>
            </a:br>
            <a:r>
              <a:rPr sz="1800"/>
              <a:t>MINIATURE/MINIFLORA         	ROSE GARDEN</a:t>
            </a:r>
          </a:p>
        </p:txBody>
      </p:sp>
      <p:sp>
        <p:nvSpPr>
          <p:cNvPr id="122" name="Body"/>
          <p:cNvSpPr txBox="1">
            <a:spLocks noGrp="1"/>
          </p:cNvSpPr>
          <p:nvPr>
            <p:ph type="body" idx="4294967295"/>
          </p:nvPr>
        </p:nvSpPr>
        <p:spPr>
          <a:xfrm>
            <a:off x="628650" y="1825624"/>
            <a:ext cx="7886700" cy="4351339"/>
          </a:xfrm>
          <a:prstGeom prst="rect">
            <a:avLst/>
          </a:prstGeom>
        </p:spPr>
        <p:txBody>
          <a:bodyPr>
            <a:normAutofit/>
          </a:bodyPr>
          <a:lstStyle/>
          <a:p>
            <a:endParaRPr/>
          </a:p>
        </p:txBody>
      </p:sp>
      <p:pic>
        <p:nvPicPr>
          <p:cNvPr id="123" name="image.jpeg" descr="image.jpeg"/>
          <p:cNvPicPr>
            <a:picLocks noChangeAspect="1"/>
          </p:cNvPicPr>
          <p:nvPr/>
        </p:nvPicPr>
        <p:blipFill>
          <a:blip r:embed="rId2"/>
          <a:stretch>
            <a:fillRect/>
          </a:stretch>
        </p:blipFill>
        <p:spPr>
          <a:xfrm>
            <a:off x="-1390650" y="-1828800"/>
            <a:ext cx="7105650" cy="94742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CORE” GARDEN THEME:  “The    History of    the Rose    in America”  Beginning with the new J. HORACE MCFARLAND PLAZA"/>
          <p:cNvSpPr txBox="1">
            <a:spLocks noGrp="1"/>
          </p:cNvSpPr>
          <p:nvPr>
            <p:ph type="title" idx="4294967295"/>
          </p:nvPr>
        </p:nvSpPr>
        <p:spPr>
          <a:xfrm>
            <a:off x="5943600" y="381000"/>
            <a:ext cx="3200400" cy="5943600"/>
          </a:xfrm>
          <a:prstGeom prst="rect">
            <a:avLst/>
          </a:prstGeom>
        </p:spPr>
        <p:txBody>
          <a:bodyPr>
            <a:normAutofit/>
          </a:bodyPr>
          <a:lstStyle/>
          <a:p>
            <a:pPr>
              <a:defRPr sz="3200" b="1">
                <a:latin typeface="Cambria"/>
                <a:ea typeface="Cambria"/>
                <a:cs typeface="Cambria"/>
                <a:sym typeface="Cambria"/>
              </a:defRPr>
            </a:pPr>
            <a:r>
              <a:t>“CORE” GARDEN</a:t>
            </a:r>
            <a:br/>
            <a:r>
              <a:t>THEME:</a:t>
            </a:r>
            <a:br/>
            <a:br/>
            <a:r>
              <a:rPr sz="3600"/>
              <a:t>“The </a:t>
            </a:r>
            <a:br>
              <a:rPr sz="3600"/>
            </a:br>
            <a:r>
              <a:rPr sz="3600"/>
              <a:t>  History of </a:t>
            </a:r>
            <a:br>
              <a:rPr sz="3600"/>
            </a:br>
            <a:r>
              <a:rPr sz="3600"/>
              <a:t>  the Rose </a:t>
            </a:r>
            <a:br>
              <a:rPr sz="3600"/>
            </a:br>
            <a:r>
              <a:rPr sz="3600"/>
              <a:t>  in America”</a:t>
            </a:r>
            <a:br>
              <a:rPr sz="3600"/>
            </a:br>
            <a:br>
              <a:rPr sz="3600"/>
            </a:br>
            <a:r>
              <a:rPr sz="2400"/>
              <a:t>Beginning with the new J. HORACE MCFARLAND PLAZA</a:t>
            </a:r>
          </a:p>
        </p:txBody>
      </p:sp>
      <p:pic>
        <p:nvPicPr>
          <p:cNvPr id="126" name="image.jpeg" descr="image.jpeg"/>
          <p:cNvPicPr>
            <a:picLocks noChangeAspect="1"/>
          </p:cNvPicPr>
          <p:nvPr/>
        </p:nvPicPr>
        <p:blipFill>
          <a:blip r:embed="rId2"/>
          <a:stretch>
            <a:fillRect/>
          </a:stretch>
        </p:blipFill>
        <p:spPr>
          <a:xfrm>
            <a:off x="-407988" y="-990600"/>
            <a:ext cx="6199188" cy="8266113"/>
          </a:xfrm>
          <a:prstGeom prst="rect">
            <a:avLst/>
          </a:prstGeom>
          <a:ln w="12700">
            <a:miter lim="400000"/>
          </a:ln>
        </p:spPr>
      </p:pic>
      <p:pic>
        <p:nvPicPr>
          <p:cNvPr id="127" name="image.jpeg" descr="image.jpeg"/>
          <p:cNvPicPr>
            <a:picLocks noChangeAspect="1"/>
          </p:cNvPicPr>
          <p:nvPr/>
        </p:nvPicPr>
        <p:blipFill>
          <a:blip r:embed="rId2"/>
          <a:stretch>
            <a:fillRect/>
          </a:stretch>
        </p:blipFill>
        <p:spPr>
          <a:xfrm>
            <a:off x="-255588" y="-990600"/>
            <a:ext cx="6199188" cy="8266113"/>
          </a:xfrm>
          <a:prstGeom prst="rect">
            <a:avLst/>
          </a:prstGeom>
          <a:ln w="12700">
            <a:miter lim="400000"/>
          </a:ln>
        </p:spPr>
      </p:pic>
      <p:pic>
        <p:nvPicPr>
          <p:cNvPr id="128" name="image.jpeg" descr="image.jpeg"/>
          <p:cNvPicPr>
            <a:picLocks noChangeAspect="1"/>
          </p:cNvPicPr>
          <p:nvPr/>
        </p:nvPicPr>
        <p:blipFill>
          <a:blip r:embed="rId2"/>
          <a:stretch>
            <a:fillRect/>
          </a:stretch>
        </p:blipFill>
        <p:spPr>
          <a:xfrm>
            <a:off x="-255588" y="-1238250"/>
            <a:ext cx="6199188" cy="8266113"/>
          </a:xfrm>
          <a:prstGeom prst="rect">
            <a:avLst/>
          </a:prstGeom>
          <a:ln w="12700">
            <a:miter lim="400000"/>
          </a:ln>
        </p:spPr>
      </p:pic>
      <p:sp>
        <p:nvSpPr>
          <p:cNvPr id="129" name="Oval"/>
          <p:cNvSpPr/>
          <p:nvPr/>
        </p:nvSpPr>
        <p:spPr>
          <a:xfrm>
            <a:off x="4267200" y="2895600"/>
            <a:ext cx="457200" cy="465138"/>
          </a:xfrm>
          <a:prstGeom prst="ellipse">
            <a:avLst/>
          </a:prstGeom>
          <a:solidFill>
            <a:srgbClr val="EA74BD"/>
          </a:solidFill>
          <a:ln>
            <a:solidFill>
              <a:srgbClr val="000000"/>
            </a:solidFill>
          </a:ln>
        </p:spPr>
        <p:txBody>
          <a:bodyPr lIns="45719" rIns="45719"/>
          <a:lstStyle/>
          <a:p>
            <a:pPr>
              <a:defRPr sz="1300"/>
            </a:pPr>
            <a:endParaRPr/>
          </a:p>
        </p:txBody>
      </p:sp>
      <p:sp>
        <p:nvSpPr>
          <p:cNvPr id="130" name="J. Horace McFarland Plaza…"/>
          <p:cNvSpPr txBox="1"/>
          <p:nvPr/>
        </p:nvSpPr>
        <p:spPr>
          <a:xfrm>
            <a:off x="134937" y="38100"/>
            <a:ext cx="4614864" cy="19132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685800">
              <a:defRPr sz="1300" b="1">
                <a:latin typeface="Cambria"/>
                <a:ea typeface="Cambria"/>
                <a:cs typeface="Cambria"/>
                <a:sym typeface="Cambria"/>
              </a:defRPr>
            </a:pPr>
            <a:r>
              <a:t>J. Horace McFarland Plaza</a:t>
            </a:r>
          </a:p>
          <a:p>
            <a:pPr defTabSz="685800">
              <a:defRPr sz="1300" b="1">
                <a:latin typeface="Cambria"/>
                <a:ea typeface="Cambria"/>
                <a:cs typeface="Cambria"/>
                <a:sym typeface="Cambria"/>
              </a:defRPr>
            </a:pPr>
            <a:r>
              <a:t>Is a new feature in the new </a:t>
            </a:r>
          </a:p>
          <a:p>
            <a:pPr defTabSz="685800">
              <a:defRPr sz="1300" b="1">
                <a:latin typeface="Cambria"/>
                <a:ea typeface="Cambria"/>
                <a:cs typeface="Cambria"/>
                <a:sym typeface="Cambria"/>
              </a:defRPr>
            </a:pPr>
            <a:r>
              <a:t>Garden.   It celebrates the</a:t>
            </a:r>
          </a:p>
          <a:p>
            <a:pPr defTabSz="685800">
              <a:defRPr sz="1300" b="1">
                <a:latin typeface="Cambria"/>
                <a:ea typeface="Cambria"/>
                <a:cs typeface="Cambria"/>
                <a:sym typeface="Cambria"/>
              </a:defRPr>
            </a:pPr>
            <a:r>
              <a:t>‘Father of the American Rose </a:t>
            </a:r>
          </a:p>
          <a:p>
            <a:pPr defTabSz="685800">
              <a:defRPr sz="1300" b="1">
                <a:latin typeface="Cambria"/>
                <a:ea typeface="Cambria"/>
                <a:cs typeface="Cambria"/>
                <a:sym typeface="Cambria"/>
              </a:defRPr>
            </a:pPr>
            <a:r>
              <a:t>Society.” McFarland Plaza will be planted with the new</a:t>
            </a:r>
          </a:p>
          <a:p>
            <a:pPr defTabSz="685800">
              <a:defRPr sz="1300" b="1">
                <a:latin typeface="Cambria"/>
                <a:ea typeface="Cambria"/>
                <a:cs typeface="Cambria"/>
                <a:sym typeface="Cambria"/>
              </a:defRPr>
            </a:pPr>
            <a:r>
              <a:t>‘McFarland’ rose</a:t>
            </a:r>
          </a:p>
          <a:p>
            <a:pPr defTabSz="685800">
              <a:defRPr sz="1300" b="1">
                <a:latin typeface="Cambria"/>
                <a:ea typeface="Cambria"/>
                <a:cs typeface="Cambria"/>
                <a:sym typeface="Cambria"/>
              </a:defRPr>
            </a:pPr>
            <a:r>
              <a:t>donated to us by</a:t>
            </a:r>
          </a:p>
          <a:p>
            <a:pPr defTabSz="685800">
              <a:defRPr sz="1300" b="1">
                <a:latin typeface="Cambria"/>
                <a:ea typeface="Cambria"/>
                <a:cs typeface="Cambria"/>
                <a:sym typeface="Cambria"/>
              </a:defRPr>
            </a:pPr>
            <a:r>
              <a:t>Meilland-Star</a:t>
            </a:r>
          </a:p>
          <a:p>
            <a:pPr defTabSz="685800">
              <a:defRPr sz="1300" b="1">
                <a:latin typeface="Cambria"/>
                <a:ea typeface="Cambria"/>
                <a:cs typeface="Cambria"/>
                <a:sym typeface="Cambria"/>
              </a:defRPr>
            </a:pPr>
            <a:r>
              <a:t>Roses! </a:t>
            </a:r>
          </a:p>
        </p:txBody>
      </p:sp>
      <p:sp>
        <p:nvSpPr>
          <p:cNvPr id="131" name="Circle"/>
          <p:cNvSpPr/>
          <p:nvPr/>
        </p:nvSpPr>
        <p:spPr>
          <a:xfrm>
            <a:off x="8763000" y="5257800"/>
            <a:ext cx="201613" cy="196850"/>
          </a:xfrm>
          <a:prstGeom prst="ellipse">
            <a:avLst/>
          </a:prstGeom>
          <a:solidFill>
            <a:srgbClr val="EA74BD"/>
          </a:solidFill>
          <a:ln>
            <a:solidFill>
              <a:srgbClr val="000000"/>
            </a:solidFill>
          </a:ln>
        </p:spPr>
        <p:txBody>
          <a:bodyPr lIns="45719" rIns="45719"/>
          <a:lstStyle/>
          <a:p>
            <a:pPr>
              <a:defRPr sz="1300"/>
            </a:pPr>
            <a:endParaRP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he American Rose Center showcases a number of valuable, well-maintained, unemcumbered assets.  We begin the Great Garden Restoration with an important history behind us. We have a lot to be proud of in the existing structures. Take a look . . . . . ."/>
          <p:cNvSpPr txBox="1">
            <a:spLocks noGrp="1"/>
          </p:cNvSpPr>
          <p:nvPr>
            <p:ph type="title" idx="4294967295"/>
          </p:nvPr>
        </p:nvSpPr>
        <p:spPr>
          <a:xfrm>
            <a:off x="304800" y="152400"/>
            <a:ext cx="8534400" cy="5486400"/>
          </a:xfrm>
          <a:prstGeom prst="rect">
            <a:avLst/>
          </a:prstGeom>
        </p:spPr>
        <p:txBody>
          <a:bodyPr>
            <a:normAutofit/>
          </a:bodyPr>
          <a:lstStyle/>
          <a:p>
            <a:pPr>
              <a:defRPr sz="3600">
                <a:latin typeface="Cambria"/>
                <a:ea typeface="Cambria"/>
                <a:cs typeface="Cambria"/>
                <a:sym typeface="Cambria"/>
              </a:defRPr>
            </a:pPr>
            <a:br/>
            <a:br/>
            <a:r>
              <a:t>The American Rose Center showcases a number of valuable, well-maintained, unemcumbered assets.</a:t>
            </a:r>
            <a:br/>
            <a:br/>
            <a:r>
              <a:t>We begin the Great Garden Restoration with an important history behind us. We have a lot to be proud of in the existing structures. Take a look . . . . . .</a:t>
            </a:r>
          </a:p>
        </p:txBody>
      </p:sp>
      <p:grpSp>
        <p:nvGrpSpPr>
          <p:cNvPr id="31" name="Group"/>
          <p:cNvGrpSpPr/>
          <p:nvPr/>
        </p:nvGrpSpPr>
        <p:grpSpPr>
          <a:xfrm>
            <a:off x="647700" y="2895600"/>
            <a:ext cx="2452498" cy="152401"/>
            <a:chOff x="0" y="0"/>
            <a:chExt cx="2452497" cy="152400"/>
          </a:xfrm>
        </p:grpSpPr>
        <p:sp>
          <p:nvSpPr>
            <p:cNvPr id="29" name="Shape"/>
            <p:cNvSpPr/>
            <p:nvPr/>
          </p:nvSpPr>
          <p:spPr>
            <a:xfrm>
              <a:off x="0" y="0"/>
              <a:ext cx="2452498" cy="152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9036" y="0"/>
                    <a:pt x="17338" y="4386"/>
                    <a:pt x="21600" y="11412"/>
                  </a:cubicBezTo>
                  <a:lnTo>
                    <a:pt x="0" y="21600"/>
                  </a:lnTo>
                  <a:lnTo>
                    <a:pt x="0" y="0"/>
                  </a:lnTo>
                  <a:close/>
                </a:path>
              </a:pathLst>
            </a:custGeom>
            <a:solidFill>
              <a:srgbClr val="000000"/>
            </a:solidFill>
            <a:ln w="12700" cap="flat">
              <a:noFill/>
              <a:miter lim="400000"/>
            </a:ln>
            <a:effectLst/>
          </p:spPr>
          <p:txBody>
            <a:bodyPr wrap="square" lIns="45719" tIns="45719" rIns="45719" bIns="45719" numCol="1" anchor="t">
              <a:noAutofit/>
            </a:bodyPr>
            <a:lstStyle/>
            <a:p>
              <a:pPr>
                <a:defRPr>
                  <a:latin typeface="Techno"/>
                  <a:ea typeface="Techno"/>
                  <a:cs typeface="Techno"/>
                  <a:sym typeface="Techno"/>
                </a:defRPr>
              </a:pPr>
              <a:endParaRPr/>
            </a:p>
          </p:txBody>
        </p:sp>
        <p:sp>
          <p:nvSpPr>
            <p:cNvPr id="30" name="Line"/>
            <p:cNvSpPr/>
            <p:nvPr/>
          </p:nvSpPr>
          <p:spPr>
            <a:xfrm>
              <a:off x="0" y="0"/>
              <a:ext cx="2452498" cy="805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9036" y="0"/>
                    <a:pt x="17338" y="8302"/>
                    <a:pt x="21600" y="21600"/>
                  </a:cubicBezTo>
                </a:path>
              </a:pathLst>
            </a:custGeom>
            <a:noFill/>
            <a:ln w="6350" cap="flat">
              <a:solidFill>
                <a:schemeClr val="accent1"/>
              </a:solidFill>
              <a:prstDash val="solid"/>
              <a:miter lim="800000"/>
            </a:ln>
            <a:effectLst/>
          </p:spPr>
          <p:txBody>
            <a:bodyPr wrap="square" lIns="45719" tIns="45719" rIns="45719" bIns="45719" numCol="1" anchor="t">
              <a:noAutofit/>
            </a:bodyPr>
            <a:lstStyle/>
            <a:p>
              <a:pPr>
                <a:defRPr>
                  <a:latin typeface="Techno"/>
                  <a:ea typeface="Techno"/>
                  <a:cs typeface="Techno"/>
                  <a:sym typeface="Techno"/>
                </a:defRPr>
              </a:pPr>
              <a:endParaRPr/>
            </a:p>
          </p:txBody>
        </p:sp>
      </p:gr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Title"/>
          <p:cNvSpPr txBox="1">
            <a:spLocks noGrp="1"/>
          </p:cNvSpPr>
          <p:nvPr>
            <p:ph type="title" idx="4294967295"/>
          </p:nvPr>
        </p:nvSpPr>
        <p:spPr>
          <a:xfrm>
            <a:off x="628650" y="365125"/>
            <a:ext cx="7886700" cy="1325563"/>
          </a:xfrm>
          <a:prstGeom prst="rect">
            <a:avLst/>
          </a:prstGeom>
        </p:spPr>
        <p:txBody>
          <a:bodyPr>
            <a:normAutofit/>
          </a:bodyPr>
          <a:lstStyle/>
          <a:p>
            <a:endParaRPr/>
          </a:p>
        </p:txBody>
      </p:sp>
      <p:pic>
        <p:nvPicPr>
          <p:cNvPr id="261" name="image.jpeg" descr="image.jpeg"/>
          <p:cNvPicPr>
            <a:picLocks noChangeAspect="1"/>
          </p:cNvPicPr>
          <p:nvPr/>
        </p:nvPicPr>
        <p:blipFill>
          <a:blip r:embed="rId2"/>
          <a:stretch>
            <a:fillRect/>
          </a:stretch>
        </p:blipFill>
        <p:spPr>
          <a:xfrm>
            <a:off x="0" y="381000"/>
            <a:ext cx="9144000" cy="6096000"/>
          </a:xfrm>
          <a:prstGeom prst="rect">
            <a:avLst/>
          </a:prstGeom>
          <a:ln w="12700">
            <a:miter lim="400000"/>
          </a:ln>
        </p:spPr>
      </p:pic>
      <p:pic>
        <p:nvPicPr>
          <p:cNvPr id="262" name="image.jpeg" descr="image.jpeg"/>
          <p:cNvPicPr>
            <a:picLocks noChangeAspect="1"/>
          </p:cNvPicPr>
          <p:nvPr/>
        </p:nvPicPr>
        <p:blipFill>
          <a:blip r:embed="rId3"/>
          <a:stretch>
            <a:fillRect/>
          </a:stretch>
        </p:blipFill>
        <p:spPr>
          <a:xfrm>
            <a:off x="6858000" y="1582737"/>
            <a:ext cx="2438400" cy="3657601"/>
          </a:xfrm>
          <a:prstGeom prst="rect">
            <a:avLst/>
          </a:prstGeom>
          <a:ln w="12700">
            <a:miter lim="400000"/>
          </a:ln>
        </p:spPr>
      </p:pic>
      <p:sp>
        <p:nvSpPr>
          <p:cNvPr id="263" name="– ‘McFarland’ –"/>
          <p:cNvSpPr txBox="1"/>
          <p:nvPr/>
        </p:nvSpPr>
        <p:spPr>
          <a:xfrm>
            <a:off x="5029200" y="914400"/>
            <a:ext cx="2971800" cy="544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685800">
              <a:defRPr sz="3200">
                <a:solidFill>
                  <a:srgbClr val="FFFFFF"/>
                </a:solidFill>
                <a:latin typeface="Cambria"/>
                <a:ea typeface="Cambria"/>
                <a:cs typeface="Cambria"/>
                <a:sym typeface="Cambria"/>
              </a:defRPr>
            </a:pPr>
            <a:r>
              <a:t>– </a:t>
            </a:r>
            <a:r>
              <a:rPr b="1"/>
              <a:t>‘McFarland’ </a:t>
            </a:r>
            <a:r>
              <a:t>–</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image.jpeg" descr="image.jpeg"/>
          <p:cNvPicPr>
            <a:picLocks noChangeAspect="1"/>
          </p:cNvPicPr>
          <p:nvPr/>
        </p:nvPicPr>
        <p:blipFill>
          <a:blip r:embed="rId2"/>
          <a:stretch>
            <a:fillRect/>
          </a:stretch>
        </p:blipFill>
        <p:spPr>
          <a:xfrm>
            <a:off x="4351337" y="1491156"/>
            <a:ext cx="4792663" cy="4847124"/>
          </a:xfrm>
          <a:prstGeom prst="rect">
            <a:avLst/>
          </a:prstGeom>
          <a:ln w="12700">
            <a:miter lim="400000"/>
          </a:ln>
        </p:spPr>
      </p:pic>
      <p:sp>
        <p:nvSpPr>
          <p:cNvPr id="133" name="Here it is—the Garden Design . . . . telling  ‘The History of the Rose in America’  . . . . . the rose in TIME.  Our new gardens are inspired  by the gears of a vintage timepiece."/>
          <p:cNvSpPr txBox="1">
            <a:spLocks noGrp="1"/>
          </p:cNvSpPr>
          <p:nvPr>
            <p:ph type="title" idx="4294967295"/>
          </p:nvPr>
        </p:nvSpPr>
        <p:spPr>
          <a:xfrm>
            <a:off x="260350" y="2209800"/>
            <a:ext cx="8915400" cy="1143001"/>
          </a:xfrm>
          <a:prstGeom prst="rect">
            <a:avLst/>
          </a:prstGeom>
        </p:spPr>
        <p:txBody>
          <a:bodyPr>
            <a:noAutofit/>
          </a:bodyPr>
          <a:lstStyle/>
          <a:p>
            <a:pPr defTabSz="274320">
              <a:defRPr sz="1200" b="1">
                <a:latin typeface="Cambria"/>
                <a:ea typeface="Cambria"/>
                <a:cs typeface="Cambria"/>
                <a:sym typeface="Cambria"/>
              </a:defRPr>
            </a:pPr>
            <a:r>
              <a:rPr sz="2400" dirty="0"/>
              <a:t>Here it is—the </a:t>
            </a:r>
            <a:r>
              <a:rPr lang="en-US" sz="2400" dirty="0"/>
              <a:t>inspiration for the </a:t>
            </a:r>
            <a:r>
              <a:rPr sz="2400" dirty="0"/>
              <a:t>Garden Design . . . . telling</a:t>
            </a:r>
            <a:br>
              <a:rPr sz="2400" dirty="0"/>
            </a:br>
            <a:br>
              <a:rPr sz="2400" dirty="0"/>
            </a:br>
            <a:r>
              <a:rPr sz="2400" dirty="0">
                <a:solidFill>
                  <a:srgbClr val="FF002E"/>
                </a:solidFill>
              </a:rPr>
              <a:t>‘The History of the Rose in America’</a:t>
            </a:r>
            <a:br>
              <a:rPr sz="2400" dirty="0">
                <a:solidFill>
                  <a:srgbClr val="FF002E"/>
                </a:solidFill>
              </a:rPr>
            </a:br>
            <a:br>
              <a:rPr sz="2400" dirty="0">
                <a:solidFill>
                  <a:srgbClr val="FF002E"/>
                </a:solidFill>
              </a:rPr>
            </a:br>
            <a:r>
              <a:rPr sz="2400" dirty="0"/>
              <a:t>. . . . . the rose in TIME.</a:t>
            </a:r>
            <a:br>
              <a:rPr sz="2400" dirty="0"/>
            </a:br>
            <a:br>
              <a:rPr sz="2400" dirty="0"/>
            </a:br>
            <a:r>
              <a:rPr sz="2400" dirty="0"/>
              <a:t>Our new gardens are inspired </a:t>
            </a:r>
            <a:br>
              <a:rPr sz="2400" dirty="0"/>
            </a:br>
            <a:r>
              <a:rPr sz="2400" dirty="0"/>
              <a:t>by the gears of a vintage timepiece.</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image.jpeg" descr="image.jpeg"/>
          <p:cNvPicPr>
            <a:picLocks noChangeAspect="1"/>
          </p:cNvPicPr>
          <p:nvPr/>
        </p:nvPicPr>
        <p:blipFill>
          <a:blip r:embed="rId2"/>
          <a:stretch>
            <a:fillRect/>
          </a:stretch>
        </p:blipFill>
        <p:spPr>
          <a:xfrm>
            <a:off x="0" y="3467271"/>
            <a:ext cx="2541996" cy="2572512"/>
          </a:xfrm>
          <a:prstGeom prst="rect">
            <a:avLst/>
          </a:prstGeom>
          <a:ln w="12700">
            <a:miter lim="400000"/>
          </a:ln>
        </p:spPr>
      </p:pic>
      <p:pic>
        <p:nvPicPr>
          <p:cNvPr id="3" name="Picture 2">
            <a:extLst>
              <a:ext uri="{FF2B5EF4-FFF2-40B4-BE49-F238E27FC236}">
                <a16:creationId xmlns:a16="http://schemas.microsoft.com/office/drawing/2014/main" id="{D194CA6F-DA81-454C-875C-E9C507F172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5728" y="938968"/>
            <a:ext cx="6870192" cy="6071800"/>
          </a:xfrm>
          <a:prstGeom prst="rect">
            <a:avLst/>
          </a:prstGeom>
        </p:spPr>
      </p:pic>
      <p:sp>
        <p:nvSpPr>
          <p:cNvPr id="4" name="TextBox 3">
            <a:extLst>
              <a:ext uri="{FF2B5EF4-FFF2-40B4-BE49-F238E27FC236}">
                <a16:creationId xmlns:a16="http://schemas.microsoft.com/office/drawing/2014/main" id="{0C7F22A6-1B28-B745-AB5F-E4D3F14C864E}"/>
              </a:ext>
            </a:extLst>
          </p:cNvPr>
          <p:cNvSpPr txBox="1"/>
          <p:nvPr/>
        </p:nvSpPr>
        <p:spPr>
          <a:xfrm>
            <a:off x="73152" y="174064"/>
            <a:ext cx="8997696" cy="30777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685800">
              <a:defRPr sz="1300" b="1">
                <a:solidFill>
                  <a:srgbClr val="FF002E"/>
                </a:solidFill>
                <a:latin typeface="Cambria"/>
                <a:ea typeface="Cambria"/>
                <a:cs typeface="Cambria"/>
                <a:sym typeface="Cambria"/>
              </a:defRPr>
            </a:pPr>
            <a:r>
              <a:rPr lang="en-US" sz="1600" dirty="0">
                <a:solidFill>
                  <a:schemeClr val="tx1"/>
                </a:solidFill>
              </a:rPr>
              <a:t>The History of the Rose in America will be told through the ‘clockworks’ that make up the new garden design – a series of circular gardens, as gears in a vintage pocket watch, representing ‘time’ in a graphic way. The garden tour will be a tour of Rose history, going back in time from the present day.</a:t>
            </a:r>
          </a:p>
          <a:p>
            <a:pPr defTabSz="685800">
              <a:defRPr sz="1800">
                <a:latin typeface="Cambria"/>
                <a:ea typeface="Cambria"/>
                <a:cs typeface="Cambria"/>
                <a:sym typeface="Cambria"/>
              </a:defRPr>
            </a:pPr>
            <a:endParaRPr lang="en-US" dirty="0"/>
          </a:p>
          <a:p>
            <a:pPr defTabSz="685800">
              <a:buClr>
                <a:srgbClr val="FF002E"/>
              </a:buClr>
              <a:buSzPct val="100000"/>
              <a:buChar char="❑"/>
              <a:defRPr sz="1800">
                <a:latin typeface="Cambria"/>
                <a:ea typeface="Cambria"/>
                <a:cs typeface="Cambria"/>
                <a:sym typeface="Cambria"/>
              </a:defRPr>
            </a:pPr>
            <a:r>
              <a:rPr lang="en-US" sz="1600" dirty="0"/>
              <a:t> J. Horace McFarland Plaza</a:t>
            </a:r>
          </a:p>
          <a:p>
            <a:pPr defTabSz="685800">
              <a:buClr>
                <a:srgbClr val="FF002E"/>
              </a:buClr>
              <a:buSzPct val="100000"/>
              <a:buChar char="❑"/>
              <a:defRPr sz="1800">
                <a:latin typeface="Cambria"/>
                <a:ea typeface="Cambria"/>
                <a:cs typeface="Cambria"/>
                <a:sym typeface="Cambria"/>
              </a:defRPr>
            </a:pPr>
            <a:r>
              <a:rPr lang="en-US" sz="1600" dirty="0"/>
              <a:t> 1</a:t>
            </a:r>
            <a:r>
              <a:rPr lang="en-US" sz="1600" baseline="30000" dirty="0"/>
              <a:t>st</a:t>
            </a:r>
            <a:r>
              <a:rPr lang="en-US" sz="1600" dirty="0"/>
              <a:t>  Circle-Exhibition Hybrid Teas</a:t>
            </a:r>
          </a:p>
          <a:p>
            <a:pPr defTabSz="685800">
              <a:buClr>
                <a:srgbClr val="FF002E"/>
              </a:buClr>
              <a:buSzPct val="100000"/>
              <a:buChar char="❑"/>
              <a:defRPr sz="1800">
                <a:latin typeface="Cambria"/>
                <a:ea typeface="Cambria"/>
                <a:cs typeface="Cambria"/>
                <a:sym typeface="Cambria"/>
              </a:defRPr>
            </a:pPr>
            <a:r>
              <a:rPr lang="en-US" sz="1600" dirty="0"/>
              <a:t> 2</a:t>
            </a:r>
            <a:r>
              <a:rPr lang="en-US" sz="1600" baseline="30000" dirty="0"/>
              <a:t>nd</a:t>
            </a:r>
            <a:r>
              <a:rPr lang="en-US" sz="1600" dirty="0"/>
              <a:t> Circle-Modern Roses incl. </a:t>
            </a:r>
            <a:br>
              <a:rPr lang="en-US" sz="1600" dirty="0"/>
            </a:br>
            <a:r>
              <a:rPr lang="en-US" sz="1600" dirty="0"/>
              <a:t>            HT, GR, FL, Min, </a:t>
            </a:r>
            <a:r>
              <a:rPr lang="en-US" sz="1600" dirty="0" err="1"/>
              <a:t>LCl</a:t>
            </a:r>
            <a:r>
              <a:rPr lang="en-US" sz="1600" dirty="0"/>
              <a:t>.</a:t>
            </a:r>
          </a:p>
          <a:p>
            <a:pPr defTabSz="685800">
              <a:buClr>
                <a:srgbClr val="FF002E"/>
              </a:buClr>
              <a:buSzPct val="100000"/>
              <a:buChar char="❑"/>
              <a:defRPr sz="1800">
                <a:latin typeface="Cambria"/>
                <a:ea typeface="Cambria"/>
                <a:cs typeface="Cambria"/>
                <a:sym typeface="Cambria"/>
              </a:defRPr>
            </a:pPr>
            <a:r>
              <a:rPr lang="en-US" sz="1600" dirty="0"/>
              <a:t> 3</a:t>
            </a:r>
            <a:r>
              <a:rPr lang="en-US" sz="1600" baseline="30000" dirty="0"/>
              <a:t>rd</a:t>
            </a:r>
            <a:r>
              <a:rPr lang="en-US" sz="1600" dirty="0"/>
              <a:t> Circle-Shrubs</a:t>
            </a:r>
          </a:p>
          <a:p>
            <a:pPr defTabSz="685800">
              <a:buClr>
                <a:srgbClr val="FF002E"/>
              </a:buClr>
              <a:buSzPct val="100000"/>
              <a:buChar char="❑"/>
              <a:defRPr sz="1800">
                <a:latin typeface="Cambria"/>
                <a:ea typeface="Cambria"/>
                <a:cs typeface="Cambria"/>
                <a:sym typeface="Cambria"/>
              </a:defRPr>
            </a:pPr>
            <a:r>
              <a:rPr lang="en-US" sz="1600" dirty="0"/>
              <a:t> 4</a:t>
            </a:r>
            <a:r>
              <a:rPr lang="en-US" sz="1600" baseline="30000" dirty="0"/>
              <a:t>th</a:t>
            </a:r>
            <a:r>
              <a:rPr lang="en-US" sz="1600" dirty="0"/>
              <a:t> Circle-Old Garden Roses</a:t>
            </a:r>
          </a:p>
          <a:p>
            <a:pPr defTabSz="685800">
              <a:buClr>
                <a:srgbClr val="FF002E"/>
              </a:buClr>
              <a:buSzPct val="100000"/>
              <a:buChar char="❑"/>
              <a:defRPr sz="1800">
                <a:latin typeface="Cambria"/>
                <a:ea typeface="Cambria"/>
                <a:cs typeface="Cambria"/>
                <a:sym typeface="Cambria"/>
              </a:defRPr>
            </a:pPr>
            <a:r>
              <a:rPr lang="en-US" sz="1600" dirty="0"/>
              <a:t> Lower garden – Species Roses</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54A731-0882-2B4D-AA66-FF2FEB2E91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586" y="-50801"/>
            <a:ext cx="7301327"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image.jpeg" descr="image.jpeg"/>
          <p:cNvPicPr>
            <a:picLocks noChangeAspect="1"/>
          </p:cNvPicPr>
          <p:nvPr/>
        </p:nvPicPr>
        <p:blipFill>
          <a:blip r:embed="rId2"/>
          <a:stretch>
            <a:fillRect/>
          </a:stretch>
        </p:blipFill>
        <p:spPr>
          <a:xfrm>
            <a:off x="2444496" y="5414723"/>
            <a:ext cx="1322388" cy="1338263"/>
          </a:xfrm>
          <a:prstGeom prst="rect">
            <a:avLst/>
          </a:prstGeom>
          <a:ln w="12700">
            <a:miter lim="400000"/>
          </a:ln>
        </p:spPr>
      </p:pic>
      <p:sp>
        <p:nvSpPr>
          <p:cNvPr id="158" name="The History of the Rose in America, the rose in Time will include these and other stories:…"/>
          <p:cNvSpPr txBox="1"/>
          <p:nvPr/>
        </p:nvSpPr>
        <p:spPr>
          <a:xfrm>
            <a:off x="46972" y="722247"/>
            <a:ext cx="3505200" cy="60016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defTabSz="685800">
              <a:defRPr sz="1800">
                <a:latin typeface="Cambria"/>
                <a:ea typeface="Cambria"/>
                <a:cs typeface="Cambria"/>
                <a:sym typeface="Cambria"/>
              </a:defRPr>
            </a:pPr>
            <a:r>
              <a:rPr sz="1600" u="sng" dirty="0"/>
              <a:t>ARS Members’ Choice </a:t>
            </a:r>
          </a:p>
          <a:p>
            <a:pPr defTabSz="685800">
              <a:defRPr sz="1800">
                <a:latin typeface="Cambria"/>
                <a:ea typeface="Cambria"/>
                <a:cs typeface="Cambria"/>
                <a:sym typeface="Cambria"/>
              </a:defRPr>
            </a:pPr>
            <a:r>
              <a:rPr sz="1600" dirty="0"/>
              <a:t>This small garden will present roses of all classes chosen by ARS members as successful representations of new roses. </a:t>
            </a:r>
            <a:endParaRPr lang="en-US" sz="1600" dirty="0"/>
          </a:p>
          <a:p>
            <a:pPr defTabSz="685800">
              <a:defRPr sz="1800">
                <a:latin typeface="Cambria"/>
                <a:ea typeface="Cambria"/>
                <a:cs typeface="Cambria"/>
                <a:sym typeface="Cambria"/>
              </a:defRPr>
            </a:pPr>
            <a:br>
              <a:rPr lang="en-US" sz="1600" dirty="0"/>
            </a:br>
            <a:r>
              <a:rPr lang="en-US" sz="1600" u="sng" dirty="0"/>
              <a:t>Peace Family of Roses</a:t>
            </a:r>
          </a:p>
          <a:p>
            <a:pPr defTabSz="685800">
              <a:defRPr sz="1800">
                <a:latin typeface="Cambria"/>
                <a:ea typeface="Cambria"/>
                <a:cs typeface="Cambria"/>
                <a:sym typeface="Cambria"/>
              </a:defRPr>
            </a:pPr>
            <a:r>
              <a:rPr lang="en-US" sz="1600" dirty="0"/>
              <a:t>This small garden will present one of the great rose stories of all time – that of the Peace Rose.</a:t>
            </a:r>
          </a:p>
          <a:p>
            <a:pPr defTabSz="685800">
              <a:defRPr sz="1800">
                <a:latin typeface="Cambria"/>
                <a:ea typeface="Cambria"/>
                <a:cs typeface="Cambria"/>
                <a:sym typeface="Cambria"/>
              </a:defRPr>
            </a:pPr>
            <a:endParaRPr lang="en-US" sz="1600" dirty="0"/>
          </a:p>
          <a:p>
            <a:pPr defTabSz="685800">
              <a:defRPr sz="1800">
                <a:latin typeface="Cambria"/>
                <a:ea typeface="Cambria"/>
                <a:cs typeface="Cambria"/>
                <a:sym typeface="Cambria"/>
              </a:defRPr>
            </a:pPr>
            <a:r>
              <a:rPr sz="1600" u="sng" dirty="0"/>
              <a:t>Mini-</a:t>
            </a:r>
            <a:r>
              <a:rPr sz="1600" u="sng" dirty="0" err="1"/>
              <a:t>Miniflora</a:t>
            </a:r>
            <a:r>
              <a:rPr sz="1600" u="sng" dirty="0"/>
              <a:t> Roses, AOE </a:t>
            </a:r>
            <a:r>
              <a:rPr sz="1600" dirty="0"/>
              <a:t>Collections of miniature and </a:t>
            </a:r>
            <a:r>
              <a:rPr sz="1600" dirty="0" err="1"/>
              <a:t>miniflora</a:t>
            </a:r>
            <a:r>
              <a:rPr sz="1600" dirty="0"/>
              <a:t> roses by the breeders who created them. Also the garden for AOE Trials.</a:t>
            </a:r>
            <a:endParaRPr lang="en-US" sz="1600" dirty="0"/>
          </a:p>
          <a:p>
            <a:pPr defTabSz="685800">
              <a:defRPr sz="1800">
                <a:latin typeface="Cambria"/>
                <a:ea typeface="Cambria"/>
                <a:cs typeface="Cambria"/>
                <a:sym typeface="Cambria"/>
              </a:defRPr>
            </a:pPr>
            <a:endParaRPr lang="en-US" sz="1600" dirty="0"/>
          </a:p>
          <a:p>
            <a:pPr defTabSz="685800">
              <a:defRPr sz="1800">
                <a:latin typeface="Cambria"/>
                <a:ea typeface="Cambria"/>
                <a:cs typeface="Cambria"/>
                <a:sym typeface="Cambria"/>
              </a:defRPr>
            </a:pPr>
            <a:r>
              <a:rPr lang="en-US" sz="1600" u="sng" dirty="0"/>
              <a:t>Herb Garden </a:t>
            </a:r>
            <a:r>
              <a:rPr lang="en-US" sz="1600" dirty="0"/>
              <a:t>by ARK-LA-TEX</a:t>
            </a:r>
            <a:br>
              <a:rPr lang="en-US" sz="1600" dirty="0"/>
            </a:br>
            <a:r>
              <a:rPr lang="en-US" sz="1600" dirty="0"/>
              <a:t>Herb Society.</a:t>
            </a:r>
          </a:p>
          <a:p>
            <a:pPr defTabSz="685800">
              <a:defRPr sz="1800">
                <a:latin typeface="Cambria"/>
                <a:ea typeface="Cambria"/>
                <a:cs typeface="Cambria"/>
                <a:sym typeface="Cambria"/>
              </a:defRPr>
            </a:pPr>
            <a:endParaRPr lang="en-US" sz="1600" dirty="0"/>
          </a:p>
          <a:p>
            <a:pPr defTabSz="685800">
              <a:defRPr sz="1800">
                <a:latin typeface="Cambria"/>
                <a:ea typeface="Cambria"/>
                <a:cs typeface="Cambria"/>
                <a:sym typeface="Cambria"/>
              </a:defRPr>
            </a:pPr>
            <a:r>
              <a:rPr lang="en-US" sz="1600" u="sng" dirty="0"/>
              <a:t>Horticulturist Garden </a:t>
            </a:r>
            <a:r>
              <a:rPr lang="en-US" sz="1600" dirty="0"/>
              <a:t>honoring Dr. Allen Owings.</a:t>
            </a:r>
          </a:p>
          <a:p>
            <a:pPr defTabSz="685800">
              <a:defRPr sz="1800">
                <a:latin typeface="Cambria"/>
                <a:ea typeface="Cambria"/>
                <a:cs typeface="Cambria"/>
                <a:sym typeface="Cambria"/>
              </a:defRPr>
            </a:pPr>
            <a:endParaRPr lang="en-US" sz="1600" dirty="0"/>
          </a:p>
          <a:p>
            <a:pPr defTabSz="685800">
              <a:defRPr sz="1800">
                <a:latin typeface="Cambria"/>
                <a:ea typeface="Cambria"/>
                <a:cs typeface="Cambria"/>
                <a:sym typeface="Cambria"/>
              </a:defRPr>
            </a:pPr>
            <a:r>
              <a:rPr lang="en-US" sz="1600" u="sng" dirty="0"/>
              <a:t>Knock Out </a:t>
            </a:r>
            <a:r>
              <a:rPr lang="en-US" sz="1600" dirty="0"/>
              <a:t>Family of Roses </a:t>
            </a:r>
            <a:br>
              <a:rPr lang="en-US" sz="1600" dirty="0"/>
            </a:br>
            <a:r>
              <a:rPr lang="en-US" sz="1600" dirty="0"/>
              <a:t>by ARS Deep South District.</a:t>
            </a:r>
            <a:endParaRPr sz="1600" dirty="0"/>
          </a:p>
        </p:txBody>
      </p:sp>
      <p:pic>
        <p:nvPicPr>
          <p:cNvPr id="3" name="Picture 2">
            <a:extLst>
              <a:ext uri="{FF2B5EF4-FFF2-40B4-BE49-F238E27FC236}">
                <a16:creationId xmlns:a16="http://schemas.microsoft.com/office/drawing/2014/main" id="{F0AAA37D-0D91-C141-8D35-3C266EAB4E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2172" y="1933505"/>
            <a:ext cx="5682385" cy="5022030"/>
          </a:xfrm>
          <a:prstGeom prst="rect">
            <a:avLst/>
          </a:prstGeom>
        </p:spPr>
      </p:pic>
      <p:sp>
        <p:nvSpPr>
          <p:cNvPr id="4" name="TextBox 3">
            <a:extLst>
              <a:ext uri="{FF2B5EF4-FFF2-40B4-BE49-F238E27FC236}">
                <a16:creationId xmlns:a16="http://schemas.microsoft.com/office/drawing/2014/main" id="{25B48C5F-3049-344D-843A-54B3D6F73B64}"/>
              </a:ext>
            </a:extLst>
          </p:cNvPr>
          <p:cNvSpPr txBox="1"/>
          <p:nvPr/>
        </p:nvSpPr>
        <p:spPr>
          <a:xfrm>
            <a:off x="46972" y="134112"/>
            <a:ext cx="8950724"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600" b="1" dirty="0">
                <a:solidFill>
                  <a:schemeClr val="tx1"/>
                </a:solidFill>
                <a:latin typeface="Cambria" panose="02040503050406030204" pitchFamily="18" charset="0"/>
              </a:rPr>
              <a:t>The History of the Rose in America, </a:t>
            </a:r>
            <a:r>
              <a:rPr lang="en-US" sz="1600" b="1" dirty="0">
                <a:latin typeface="Cambria" panose="02040503050406030204" pitchFamily="18" charset="0"/>
              </a:rPr>
              <a:t>the rose in Time will include these and other stories:</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Looking back:  CORE GARDEN After cutting of the trees, the ”core garden” is a large bald spot - a ‘blank canvas.’   THIS IS A WINTER PHOTO. Rye grass was seeded in the area to provide a ground cover.  The design’s ‘watch parts’ will connect to the three existing circular  gardens along the main walk."/>
          <p:cNvSpPr txBox="1">
            <a:spLocks noGrp="1"/>
          </p:cNvSpPr>
          <p:nvPr>
            <p:ph type="title" idx="4294967295"/>
          </p:nvPr>
        </p:nvSpPr>
        <p:spPr>
          <a:xfrm>
            <a:off x="6172200" y="457200"/>
            <a:ext cx="2971800" cy="5962650"/>
          </a:xfrm>
          <a:prstGeom prst="rect">
            <a:avLst/>
          </a:prstGeom>
        </p:spPr>
        <p:txBody>
          <a:bodyPr>
            <a:normAutofit/>
          </a:bodyPr>
          <a:lstStyle/>
          <a:p>
            <a:pPr>
              <a:defRPr sz="2000" b="1">
                <a:latin typeface="Cambria"/>
                <a:ea typeface="Cambria"/>
                <a:cs typeface="Cambria"/>
                <a:sym typeface="Cambria"/>
              </a:defRPr>
            </a:pPr>
            <a:r>
              <a:t>Looking back:</a:t>
            </a:r>
            <a:br/>
            <a:br/>
            <a:r>
              <a:rPr sz="2800"/>
              <a:t>CORE GARDEN</a:t>
            </a:r>
            <a:br>
              <a:rPr sz="2800"/>
            </a:br>
            <a:r>
              <a:t>After cutting of the trees, the ”core garden” is a large bald spot - a ‘blank canvas.’ </a:t>
            </a:r>
            <a:br/>
            <a:br/>
            <a:r>
              <a:t>THIS IS A WINTER PHOTO. Rye grass was seeded in the area to provide a ground cover.</a:t>
            </a:r>
            <a:br/>
            <a:br/>
            <a:r>
              <a:t>The design’s ‘watch parts’ will connect to the three existing circular  gardens along the main walk. </a:t>
            </a:r>
          </a:p>
        </p:txBody>
      </p:sp>
      <p:pic>
        <p:nvPicPr>
          <p:cNvPr id="170" name="image.jpeg" descr="image.jpeg"/>
          <p:cNvPicPr>
            <a:picLocks noChangeAspect="1"/>
          </p:cNvPicPr>
          <p:nvPr/>
        </p:nvPicPr>
        <p:blipFill>
          <a:blip r:embed="rId2"/>
          <a:stretch>
            <a:fillRect/>
          </a:stretch>
        </p:blipFill>
        <p:spPr>
          <a:xfrm>
            <a:off x="228600" y="152400"/>
            <a:ext cx="5819775" cy="6191250"/>
          </a:xfrm>
          <a:prstGeom prst="rect">
            <a:avLst/>
          </a:prstGeom>
          <a:ln w="12700">
            <a:miter lim="400000"/>
          </a:ln>
        </p:spPr>
      </p:pic>
      <p:pic>
        <p:nvPicPr>
          <p:cNvPr id="171" name="image.jpeg" descr="image.jpeg"/>
          <p:cNvPicPr>
            <a:picLocks noChangeAspect="1"/>
          </p:cNvPicPr>
          <p:nvPr/>
        </p:nvPicPr>
        <p:blipFill>
          <a:blip r:embed="rId2"/>
          <a:stretch>
            <a:fillRect/>
          </a:stretch>
        </p:blipFill>
        <p:spPr>
          <a:xfrm>
            <a:off x="228600" y="228600"/>
            <a:ext cx="5819775" cy="619125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Core Garden’ where the garden tour will begin- at  J. Horace McFarland Plaza."/>
          <p:cNvSpPr txBox="1">
            <a:spLocks noGrp="1"/>
          </p:cNvSpPr>
          <p:nvPr>
            <p:ph type="title" idx="4294967295"/>
          </p:nvPr>
        </p:nvSpPr>
        <p:spPr>
          <a:xfrm>
            <a:off x="0" y="5791200"/>
            <a:ext cx="9245600" cy="542925"/>
          </a:xfrm>
          <a:prstGeom prst="rect">
            <a:avLst/>
          </a:prstGeom>
        </p:spPr>
        <p:txBody>
          <a:bodyPr>
            <a:normAutofit/>
          </a:bodyPr>
          <a:lstStyle/>
          <a:p>
            <a:pPr>
              <a:defRPr sz="2000" b="1">
                <a:latin typeface="Cambria"/>
                <a:ea typeface="Cambria"/>
                <a:cs typeface="Cambria"/>
                <a:sym typeface="Cambria"/>
              </a:defRPr>
            </a:pPr>
            <a:r>
              <a:t>‘Core Garden’ where the garden tour will begin- at  J. Horace McFarland Plaza</a:t>
            </a:r>
            <a:r>
              <a:rPr b="0">
                <a:latin typeface="Calibri Light"/>
                <a:ea typeface="Calibri Light"/>
                <a:cs typeface="Calibri Light"/>
                <a:sym typeface="Calibri Light"/>
              </a:rPr>
              <a:t>.</a:t>
            </a:r>
          </a:p>
        </p:txBody>
      </p:sp>
      <p:pic>
        <p:nvPicPr>
          <p:cNvPr id="174" name="image.jpeg" descr="image.jpeg"/>
          <p:cNvPicPr>
            <a:picLocks noChangeAspect="1"/>
          </p:cNvPicPr>
          <p:nvPr/>
        </p:nvPicPr>
        <p:blipFill>
          <a:blip r:embed="rId2"/>
          <a:stretch>
            <a:fillRect/>
          </a:stretch>
        </p:blipFill>
        <p:spPr>
          <a:xfrm>
            <a:off x="-33338" y="381000"/>
            <a:ext cx="9278938" cy="5257800"/>
          </a:xfrm>
          <a:prstGeom prst="rect">
            <a:avLst/>
          </a:prstGeom>
          <a:ln w="12700">
            <a:miter lim="400000"/>
          </a:ln>
        </p:spPr>
      </p:pic>
      <p:sp>
        <p:nvSpPr>
          <p:cNvPr id="175" name="J. HORACE MCFARLAND PLAZA"/>
          <p:cNvSpPr txBox="1"/>
          <p:nvPr/>
        </p:nvSpPr>
        <p:spPr>
          <a:xfrm rot="19678231">
            <a:off x="3624149" y="1607551"/>
            <a:ext cx="4419601" cy="281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685800">
              <a:defRPr sz="1300" b="1">
                <a:solidFill>
                  <a:srgbClr val="FFFFFF"/>
                </a:solidFill>
              </a:defRPr>
            </a:lvl1pPr>
          </a:lstStyle>
          <a:p>
            <a:r>
              <a:t>J. HORACE MCFARLAND PLAZA</a:t>
            </a:r>
          </a:p>
        </p:txBody>
      </p:sp>
      <p:sp>
        <p:nvSpPr>
          <p:cNvPr id="176" name="Line"/>
          <p:cNvSpPr/>
          <p:nvPr/>
        </p:nvSpPr>
        <p:spPr>
          <a:xfrm flipH="1">
            <a:off x="4605337" y="2667000"/>
            <a:ext cx="652464" cy="457200"/>
          </a:xfrm>
          <a:prstGeom prst="line">
            <a:avLst/>
          </a:prstGeom>
          <a:ln w="44450">
            <a:solidFill>
              <a:srgbClr val="FFC000"/>
            </a:solidFill>
            <a:miter/>
            <a:tailEnd type="triangle"/>
          </a:ln>
        </p:spPr>
        <p:txBody>
          <a:bodyPr lIns="45719" rIns="45719"/>
          <a:lstStyle/>
          <a:p>
            <a:endParaRP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WINDSOUNDS CARILON TOWER –-   site of INTERNATIONAL ROSE TRIALS Plenty of room for expansion.  Note Klima Rose Hall in distant center."/>
          <p:cNvSpPr txBox="1">
            <a:spLocks noGrp="1"/>
          </p:cNvSpPr>
          <p:nvPr>
            <p:ph type="title" idx="4294967295"/>
          </p:nvPr>
        </p:nvSpPr>
        <p:spPr>
          <a:xfrm>
            <a:off x="0" y="1371600"/>
            <a:ext cx="9245600" cy="914400"/>
          </a:xfrm>
          <a:prstGeom prst="rect">
            <a:avLst/>
          </a:prstGeom>
        </p:spPr>
        <p:txBody>
          <a:bodyPr>
            <a:normAutofit/>
          </a:bodyPr>
          <a:lstStyle/>
          <a:p>
            <a:pPr algn="ctr" defTabSz="466344">
              <a:defRPr sz="1496" b="1">
                <a:solidFill>
                  <a:srgbClr val="FAFFFA"/>
                </a:solidFill>
                <a:latin typeface="Cambria"/>
                <a:ea typeface="Cambria"/>
                <a:cs typeface="Cambria"/>
                <a:sym typeface="Cambria"/>
              </a:defRPr>
            </a:pPr>
            <a:r>
              <a:t>WINDSOUNDS CARILON TOWER –- </a:t>
            </a:r>
            <a:br/>
            <a:r>
              <a:t> site of INTERNATIONAL ROSE TRIALS</a:t>
            </a:r>
            <a:br/>
            <a:r>
              <a:t>Plenty of room for expansion. </a:t>
            </a:r>
            <a:br/>
            <a:r>
              <a:t>Note Klima Rose Hall in distant center.</a:t>
            </a:r>
          </a:p>
        </p:txBody>
      </p:sp>
      <p:pic>
        <p:nvPicPr>
          <p:cNvPr id="179" name="image.jpeg" descr="image.jpeg"/>
          <p:cNvPicPr>
            <a:picLocks noChangeAspect="1"/>
          </p:cNvPicPr>
          <p:nvPr/>
        </p:nvPicPr>
        <p:blipFill>
          <a:blip r:embed="rId2"/>
          <a:stretch>
            <a:fillRect/>
          </a:stretch>
        </p:blipFill>
        <p:spPr>
          <a:xfrm>
            <a:off x="0" y="0"/>
            <a:ext cx="9245600" cy="6858000"/>
          </a:xfrm>
          <a:prstGeom prst="rect">
            <a:avLst/>
          </a:prstGeom>
          <a:ln w="12700">
            <a:miter lim="400000"/>
          </a:ln>
        </p:spPr>
      </p:pic>
      <p:sp>
        <p:nvSpPr>
          <p:cNvPr id="180" name="Beautiful view of ‘Windsounds’, 30’ sculpture that has been the “signature of the gardens” since it was installed in the 1970s.  It will be the site of the new  ARC International Rose Trials"/>
          <p:cNvSpPr txBox="1"/>
          <p:nvPr/>
        </p:nvSpPr>
        <p:spPr>
          <a:xfrm>
            <a:off x="609600" y="914400"/>
            <a:ext cx="7696200" cy="6940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685800">
              <a:defRPr sz="1300" b="1">
                <a:solidFill>
                  <a:srgbClr val="FFFFFF"/>
                </a:solidFill>
                <a:latin typeface="+mn-lt"/>
                <a:ea typeface="+mn-ea"/>
                <a:cs typeface="+mn-cs"/>
                <a:sym typeface="Times New Roman"/>
              </a:defRPr>
            </a:pPr>
            <a:r>
              <a:t>Beautiful view of ‘Windsounds’, 30’ sculpture that has been the “signature of the gardens” since it was installed in the 1970s.  It will be the site of the new </a:t>
            </a:r>
            <a:br/>
            <a:r>
              <a:t>ARC International Rose Trials</a:t>
            </a:r>
          </a:p>
        </p:txBody>
      </p:sp>
      <p:sp>
        <p:nvSpPr>
          <p:cNvPr id="181" name="KLIMA ROSE HALL"/>
          <p:cNvSpPr txBox="1"/>
          <p:nvPr/>
        </p:nvSpPr>
        <p:spPr>
          <a:xfrm>
            <a:off x="5886450" y="460375"/>
            <a:ext cx="2362200" cy="3114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685800">
              <a:defRPr sz="1600" b="1">
                <a:solidFill>
                  <a:srgbClr val="FFFFFF"/>
                </a:solidFill>
                <a:latin typeface="+mn-lt"/>
                <a:ea typeface="+mn-ea"/>
                <a:cs typeface="+mn-cs"/>
                <a:sym typeface="Times New Roman"/>
              </a:defRPr>
            </a:lvl1pPr>
          </a:lstStyle>
          <a:p>
            <a:r>
              <a:t>KLIMA ROSE HALL</a:t>
            </a:r>
          </a:p>
        </p:txBody>
      </p:sp>
      <p:sp>
        <p:nvSpPr>
          <p:cNvPr id="182" name="Arrow"/>
          <p:cNvSpPr/>
          <p:nvPr/>
        </p:nvSpPr>
        <p:spPr>
          <a:xfrm>
            <a:off x="5529262" y="500062"/>
            <a:ext cx="360363" cy="288926"/>
          </a:xfrm>
          <a:prstGeom prst="leftArrow">
            <a:avLst>
              <a:gd name="adj1" fmla="val 50000"/>
              <a:gd name="adj2" fmla="val 50000"/>
            </a:avLst>
          </a:prstGeom>
          <a:solidFill>
            <a:srgbClr val="FFFFFF"/>
          </a:solidFill>
          <a:ln w="12700">
            <a:miter lim="400000"/>
          </a:ln>
        </p:spPr>
        <p:txBody>
          <a:bodyPr lIns="45719" rIns="45719" anchor="ctr"/>
          <a:lstStyle/>
          <a:p>
            <a:pPr algn="ctr" defTabSz="685800">
              <a:defRPr sz="13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image.jpeg" descr="image.jpeg"/>
          <p:cNvPicPr>
            <a:picLocks noChangeAspect="1"/>
          </p:cNvPicPr>
          <p:nvPr/>
        </p:nvPicPr>
        <p:blipFill>
          <a:blip r:embed="rId2"/>
          <a:stretch>
            <a:fillRect/>
          </a:stretch>
        </p:blipFill>
        <p:spPr>
          <a:xfrm>
            <a:off x="38100" y="0"/>
            <a:ext cx="9144000" cy="7743825"/>
          </a:xfrm>
          <a:prstGeom prst="rect">
            <a:avLst/>
          </a:prstGeom>
          <a:ln w="12700">
            <a:miter lim="400000"/>
          </a:ln>
        </p:spPr>
      </p:pic>
      <p:sp>
        <p:nvSpPr>
          <p:cNvPr id="192" name="Klima Gardens and Chapel Gardens; great hardscape; ready for important landscaping upgrades. New Shanley-Delvecchio Rose Garden Gate Pavilion is now in place in front of the pool."/>
          <p:cNvSpPr txBox="1"/>
          <p:nvPr/>
        </p:nvSpPr>
        <p:spPr>
          <a:xfrm>
            <a:off x="190500" y="5486400"/>
            <a:ext cx="8991600" cy="490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685800">
              <a:defRPr sz="1300" b="1">
                <a:solidFill>
                  <a:srgbClr val="FAFFFA"/>
                </a:solidFill>
                <a:latin typeface="Cambria"/>
                <a:ea typeface="Cambria"/>
                <a:cs typeface="Cambria"/>
                <a:sym typeface="Cambria"/>
              </a:defRPr>
            </a:lvl1pPr>
          </a:lstStyle>
          <a:p>
            <a:r>
              <a:t>Klima Gardens and Chapel Gardens; great hardscape; ready for important landscaping upgrades. New Shanley-Delvecchio Rose Garden Gate Pavilion is now in place in front of the pool. </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Title"/>
          <p:cNvSpPr txBox="1">
            <a:spLocks noGrp="1"/>
          </p:cNvSpPr>
          <p:nvPr>
            <p:ph type="title" idx="4294967295"/>
          </p:nvPr>
        </p:nvSpPr>
        <p:spPr>
          <a:xfrm>
            <a:off x="628650" y="365125"/>
            <a:ext cx="7886700" cy="1325563"/>
          </a:xfrm>
          <a:prstGeom prst="rect">
            <a:avLst/>
          </a:prstGeom>
        </p:spPr>
        <p:txBody>
          <a:bodyPr>
            <a:normAutofit/>
          </a:bodyPr>
          <a:lstStyle/>
          <a:p>
            <a:endParaRPr/>
          </a:p>
        </p:txBody>
      </p:sp>
      <p:pic>
        <p:nvPicPr>
          <p:cNvPr id="213" name="image.jpeg" descr="image.jpeg"/>
          <p:cNvPicPr>
            <a:picLocks noChangeAspect="1"/>
          </p:cNvPicPr>
          <p:nvPr/>
        </p:nvPicPr>
        <p:blipFill>
          <a:blip r:embed="rId2"/>
          <a:stretch>
            <a:fillRect/>
          </a:stretch>
        </p:blipFill>
        <p:spPr>
          <a:xfrm rot="5400000">
            <a:off x="-484187" y="-1828801"/>
            <a:ext cx="9144001" cy="9144000"/>
          </a:xfrm>
          <a:prstGeom prst="rect">
            <a:avLst/>
          </a:prstGeom>
          <a:ln w="12700">
            <a:miter lim="400000"/>
          </a:ln>
        </p:spPr>
      </p:pic>
      <p:sp>
        <p:nvSpPr>
          <p:cNvPr id="214" name="LOOK AT THIS!…"/>
          <p:cNvSpPr txBox="1"/>
          <p:nvPr/>
        </p:nvSpPr>
        <p:spPr>
          <a:xfrm>
            <a:off x="88900" y="5149850"/>
            <a:ext cx="8345488" cy="8972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685800">
              <a:defRPr sz="1300" b="1">
                <a:solidFill>
                  <a:srgbClr val="FFFFFF"/>
                </a:solidFill>
                <a:latin typeface="Cambria"/>
                <a:ea typeface="Cambria"/>
                <a:cs typeface="Cambria"/>
                <a:sym typeface="Cambria"/>
              </a:defRPr>
            </a:pPr>
            <a:r>
              <a:rPr dirty="0"/>
              <a:t>LOOK AT THIS!</a:t>
            </a:r>
          </a:p>
          <a:p>
            <a:pPr defTabSz="685800">
              <a:defRPr sz="1300" b="1">
                <a:solidFill>
                  <a:srgbClr val="FFFFFF"/>
                </a:solidFill>
                <a:latin typeface="Cambria"/>
                <a:ea typeface="Cambria"/>
                <a:cs typeface="Cambria"/>
                <a:sym typeface="Cambria"/>
              </a:defRPr>
            </a:pPr>
            <a:r>
              <a:rPr dirty="0"/>
              <a:t>The newest addition to the gardens – the beautiful Pat </a:t>
            </a:r>
          </a:p>
          <a:p>
            <a:pPr defTabSz="685800">
              <a:defRPr sz="1300" b="1">
                <a:solidFill>
                  <a:srgbClr val="FFFFFF"/>
                </a:solidFill>
                <a:latin typeface="Cambria"/>
                <a:ea typeface="Cambria"/>
                <a:cs typeface="Cambria"/>
                <a:sym typeface="Cambria"/>
              </a:defRPr>
            </a:pPr>
            <a:r>
              <a:rPr dirty="0"/>
              <a:t>Shanley – John </a:t>
            </a:r>
            <a:r>
              <a:rPr dirty="0" err="1"/>
              <a:t>DelVecchio</a:t>
            </a:r>
            <a:r>
              <a:rPr dirty="0"/>
              <a:t> ROSE GARDEN GATE PAVILION!</a:t>
            </a:r>
          </a:p>
          <a:p>
            <a:pPr defTabSz="685800">
              <a:defRPr sz="1300" b="1">
                <a:solidFill>
                  <a:srgbClr val="FFFFFF"/>
                </a:solidFill>
                <a:latin typeface="Cambria"/>
                <a:ea typeface="Cambria"/>
                <a:cs typeface="Cambria"/>
                <a:sym typeface="Cambria"/>
              </a:defRPr>
            </a:pPr>
            <a:r>
              <a:rPr dirty="0"/>
              <a:t>Located between the Reflection Pool and the New Garden</a:t>
            </a:r>
            <a:r>
              <a:rPr b="0" dirty="0"/>
              <a:t>.</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he THIGPEN-HEROLD ADMINISTRATION BUILDING was built soon after the property was received as a gift in 1970. The gardens were designed in 1972, and installed and occupied as ARS National Headquarters in 1974.   In 2022, at the completion of our restoration plan, the gardens will celebrate its 50th anniversary."/>
          <p:cNvSpPr txBox="1">
            <a:spLocks noGrp="1"/>
          </p:cNvSpPr>
          <p:nvPr>
            <p:ph type="title" idx="4294967295"/>
          </p:nvPr>
        </p:nvSpPr>
        <p:spPr>
          <a:xfrm>
            <a:off x="152400" y="3733800"/>
            <a:ext cx="8686800" cy="2514600"/>
          </a:xfrm>
          <a:prstGeom prst="rect">
            <a:avLst/>
          </a:prstGeom>
        </p:spPr>
        <p:txBody>
          <a:bodyPr>
            <a:normAutofit/>
          </a:bodyPr>
          <a:lstStyle/>
          <a:p>
            <a:pPr>
              <a:defRPr sz="2400" b="1">
                <a:latin typeface="Cambria"/>
                <a:ea typeface="Cambria"/>
                <a:cs typeface="Cambria"/>
                <a:sym typeface="Cambria"/>
              </a:defRPr>
            </a:pPr>
            <a:r>
              <a:rPr dirty="0"/>
              <a:t>The THIGPEN-HEROLD ADMINISTRATION BUILDING was built soon after the property was received as a gift in 1970. The gardens were designed in 1972, and installed and occupied as ARS National Headquarters in 1974. </a:t>
            </a:r>
            <a:br>
              <a:rPr dirty="0"/>
            </a:br>
            <a:br>
              <a:rPr dirty="0"/>
            </a:br>
            <a:r>
              <a:rPr dirty="0">
                <a:solidFill>
                  <a:srgbClr val="FF0000"/>
                </a:solidFill>
              </a:rPr>
              <a:t>In 2022, at the completion of our restoration plan, </a:t>
            </a:r>
            <a:r>
              <a:rPr lang="en-US" dirty="0">
                <a:solidFill>
                  <a:srgbClr val="FF0000"/>
                </a:solidFill>
              </a:rPr>
              <a:t>the</a:t>
            </a:r>
            <a:br>
              <a:rPr lang="en-US" dirty="0">
                <a:solidFill>
                  <a:srgbClr val="FF0000"/>
                </a:solidFill>
              </a:rPr>
            </a:br>
            <a:r>
              <a:rPr lang="en-US" dirty="0">
                <a:solidFill>
                  <a:srgbClr val="FF0000"/>
                </a:solidFill>
              </a:rPr>
              <a:t>American Rose Center</a:t>
            </a:r>
            <a:r>
              <a:rPr dirty="0">
                <a:solidFill>
                  <a:srgbClr val="FF0000"/>
                </a:solidFill>
              </a:rPr>
              <a:t> will celebrate its 50</a:t>
            </a:r>
            <a:r>
              <a:rPr baseline="30000" dirty="0">
                <a:solidFill>
                  <a:srgbClr val="FF0000"/>
                </a:solidFill>
              </a:rPr>
              <a:t>th</a:t>
            </a:r>
            <a:r>
              <a:rPr dirty="0">
                <a:solidFill>
                  <a:srgbClr val="FF0000"/>
                </a:solidFill>
              </a:rPr>
              <a:t> anniversary. </a:t>
            </a:r>
          </a:p>
        </p:txBody>
      </p:sp>
      <p:pic>
        <p:nvPicPr>
          <p:cNvPr id="34" name="image.jpeg" descr="image.jpeg"/>
          <p:cNvPicPr>
            <a:picLocks noChangeAspect="1"/>
          </p:cNvPicPr>
          <p:nvPr/>
        </p:nvPicPr>
        <p:blipFill>
          <a:blip r:embed="rId2"/>
          <a:stretch>
            <a:fillRect/>
          </a:stretch>
        </p:blipFill>
        <p:spPr>
          <a:xfrm>
            <a:off x="0" y="152400"/>
            <a:ext cx="9250363" cy="33528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Title"/>
          <p:cNvSpPr txBox="1">
            <a:spLocks noGrp="1"/>
          </p:cNvSpPr>
          <p:nvPr>
            <p:ph type="title" idx="4294967295"/>
          </p:nvPr>
        </p:nvSpPr>
        <p:spPr>
          <a:xfrm>
            <a:off x="-15875" y="5638800"/>
            <a:ext cx="9134475" cy="838200"/>
          </a:xfrm>
          <a:prstGeom prst="rect">
            <a:avLst/>
          </a:prstGeom>
        </p:spPr>
        <p:txBody>
          <a:bodyPr>
            <a:normAutofit/>
          </a:bodyPr>
          <a:lstStyle/>
          <a:p>
            <a:pPr>
              <a:defRPr sz="2000" b="1">
                <a:latin typeface="Cambria"/>
                <a:ea typeface="Cambria"/>
                <a:cs typeface="Cambria"/>
                <a:sym typeface="Cambria"/>
              </a:defRPr>
            </a:pPr>
            <a:endParaRPr/>
          </a:p>
        </p:txBody>
      </p:sp>
      <p:pic>
        <p:nvPicPr>
          <p:cNvPr id="197" name="image.jpeg" descr="image.jpe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98" name="New Wellan Lawn Terrace &amp; Staircase at Klima Education  &amp; Visitor Center, being used and enjoyed as it was meant to be."/>
          <p:cNvSpPr txBox="1"/>
          <p:nvPr/>
        </p:nvSpPr>
        <p:spPr>
          <a:xfrm>
            <a:off x="152399" y="6027737"/>
            <a:ext cx="8966202" cy="490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685800">
              <a:defRPr sz="1300" b="1">
                <a:latin typeface="Cambria"/>
                <a:ea typeface="Cambria"/>
                <a:cs typeface="Cambria"/>
                <a:sym typeface="Cambria"/>
              </a:defRPr>
            </a:pPr>
            <a:r>
              <a:t>New Wellan Lawn Terrace &amp; Staircase at Klima Education </a:t>
            </a:r>
            <a:br/>
            <a:r>
              <a:t>&amp; Visitor Center, being used and enjoyed as it was meant to be.</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Title"/>
          <p:cNvSpPr txBox="1">
            <a:spLocks noGrp="1"/>
          </p:cNvSpPr>
          <p:nvPr>
            <p:ph type="title" idx="4294967295"/>
          </p:nvPr>
        </p:nvSpPr>
        <p:spPr>
          <a:xfrm>
            <a:off x="628650" y="365125"/>
            <a:ext cx="7886700" cy="1325563"/>
          </a:xfrm>
          <a:prstGeom prst="rect">
            <a:avLst/>
          </a:prstGeom>
        </p:spPr>
        <p:txBody>
          <a:bodyPr>
            <a:normAutofit/>
          </a:bodyPr>
          <a:lstStyle/>
          <a:p>
            <a:endParaRPr/>
          </a:p>
        </p:txBody>
      </p:sp>
      <p:pic>
        <p:nvPicPr>
          <p:cNvPr id="201" name="image.jpeg" descr="image.jpeg"/>
          <p:cNvPicPr>
            <a:picLocks noChangeAspect="1"/>
          </p:cNvPicPr>
          <p:nvPr/>
        </p:nvPicPr>
        <p:blipFill>
          <a:blip r:embed="rId2"/>
          <a:stretch>
            <a:fillRect/>
          </a:stretch>
        </p:blipFill>
        <p:spPr>
          <a:xfrm>
            <a:off x="4762" y="0"/>
            <a:ext cx="9753601" cy="7315200"/>
          </a:xfrm>
          <a:prstGeom prst="rect">
            <a:avLst/>
          </a:prstGeom>
          <a:ln w="12700">
            <a:miter lim="400000"/>
          </a:ln>
        </p:spPr>
      </p:pic>
      <p:sp>
        <p:nvSpPr>
          <p:cNvPr id="202" name="Joseph and Marion Klima’s gift made the Klima Center possible.…"/>
          <p:cNvSpPr txBox="1"/>
          <p:nvPr/>
        </p:nvSpPr>
        <p:spPr>
          <a:xfrm>
            <a:off x="76200" y="25400"/>
            <a:ext cx="9220200" cy="490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685800">
              <a:defRPr sz="1300" b="1">
                <a:latin typeface="Cambria"/>
                <a:ea typeface="Cambria"/>
                <a:cs typeface="Cambria"/>
                <a:sym typeface="Cambria"/>
              </a:defRPr>
            </a:pPr>
            <a:r>
              <a:t>Joseph and Marion Klima’s gift made the Klima Center possible.</a:t>
            </a:r>
          </a:p>
          <a:p>
            <a:pPr defTabSz="685800">
              <a:defRPr sz="1300" b="1">
                <a:latin typeface="Cambria"/>
                <a:ea typeface="Cambria"/>
                <a:cs typeface="Cambria"/>
                <a:sym typeface="Cambria"/>
              </a:defRPr>
            </a:pPr>
            <a:r>
              <a:t>Dudley Watkins’ Reflection Pool offers beauty and serenity. </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Title"/>
          <p:cNvSpPr txBox="1">
            <a:spLocks noGrp="1"/>
          </p:cNvSpPr>
          <p:nvPr>
            <p:ph type="title" idx="4294967295"/>
          </p:nvPr>
        </p:nvSpPr>
        <p:spPr>
          <a:xfrm>
            <a:off x="628650" y="365125"/>
            <a:ext cx="7886700" cy="1325563"/>
          </a:xfrm>
          <a:prstGeom prst="rect">
            <a:avLst/>
          </a:prstGeom>
        </p:spPr>
        <p:txBody>
          <a:bodyPr>
            <a:normAutofit/>
          </a:bodyPr>
          <a:lstStyle/>
          <a:p>
            <a:endParaRPr/>
          </a:p>
        </p:txBody>
      </p:sp>
      <p:pic>
        <p:nvPicPr>
          <p:cNvPr id="205" name="image.jpeg" descr="image.jpeg"/>
          <p:cNvPicPr>
            <a:picLocks noChangeAspect="1"/>
          </p:cNvPicPr>
          <p:nvPr/>
        </p:nvPicPr>
        <p:blipFill>
          <a:blip r:embed="rId2"/>
          <a:stretch>
            <a:fillRect/>
          </a:stretch>
        </p:blipFill>
        <p:spPr>
          <a:xfrm>
            <a:off x="0" y="0"/>
            <a:ext cx="9144000" cy="6850063"/>
          </a:xfrm>
          <a:prstGeom prst="rect">
            <a:avLst/>
          </a:prstGeom>
          <a:ln w="12700">
            <a:miter lim="400000"/>
          </a:ln>
        </p:spPr>
      </p:pic>
      <p:sp>
        <p:nvSpPr>
          <p:cNvPr id="206" name="Hardtner Chapel sits in a beautiful setting of pines, magnolias perennials and roses. It is a popular site for weddings and memorial services, and one of the most lovely elements of the gardens."/>
          <p:cNvSpPr txBox="1"/>
          <p:nvPr/>
        </p:nvSpPr>
        <p:spPr>
          <a:xfrm>
            <a:off x="304800" y="5105400"/>
            <a:ext cx="8743950" cy="490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685800">
              <a:defRPr sz="1300">
                <a:solidFill>
                  <a:srgbClr val="FAFFFA"/>
                </a:solidFill>
                <a:latin typeface="Cambria"/>
                <a:ea typeface="Cambria"/>
                <a:cs typeface="Cambria"/>
                <a:sym typeface="Cambria"/>
              </a:defRPr>
            </a:lvl1pPr>
          </a:lstStyle>
          <a:p>
            <a:r>
              <a:t>Hardtner Chapel sits in a beautiful setting of pines, magnolias perennials and roses. It is a popular site for weddings and memorial services, and one of the most lovely elements of the gardens.  </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Title"/>
          <p:cNvSpPr txBox="1">
            <a:spLocks noGrp="1"/>
          </p:cNvSpPr>
          <p:nvPr>
            <p:ph type="title" idx="4294967295"/>
          </p:nvPr>
        </p:nvSpPr>
        <p:spPr>
          <a:xfrm>
            <a:off x="628650" y="365125"/>
            <a:ext cx="7886700" cy="1325563"/>
          </a:xfrm>
          <a:prstGeom prst="rect">
            <a:avLst/>
          </a:prstGeom>
        </p:spPr>
        <p:txBody>
          <a:bodyPr>
            <a:normAutofit/>
          </a:bodyPr>
          <a:lstStyle/>
          <a:p>
            <a:endParaRPr/>
          </a:p>
        </p:txBody>
      </p:sp>
      <p:pic>
        <p:nvPicPr>
          <p:cNvPr id="209" name="image.jpeg" descr="image.jpeg"/>
          <p:cNvPicPr>
            <a:picLocks noChangeAspect="1"/>
          </p:cNvPicPr>
          <p:nvPr/>
        </p:nvPicPr>
        <p:blipFill>
          <a:blip r:embed="rId2"/>
          <a:stretch>
            <a:fillRect/>
          </a:stretch>
        </p:blipFill>
        <p:spPr>
          <a:xfrm rot="5400000" flipV="1">
            <a:off x="-1524000" y="-1143000"/>
            <a:ext cx="12192000" cy="9144000"/>
          </a:xfrm>
          <a:prstGeom prst="rect">
            <a:avLst/>
          </a:prstGeom>
          <a:ln w="12700">
            <a:miter lim="400000"/>
          </a:ln>
        </p:spPr>
      </p:pic>
      <p:sp>
        <p:nvSpPr>
          <p:cNvPr id="210" name="Logs provided the construction materials for the Chapel; it was a duplicate of one remembered from the donor’s childhood."/>
          <p:cNvSpPr txBox="1"/>
          <p:nvPr/>
        </p:nvSpPr>
        <p:spPr>
          <a:xfrm>
            <a:off x="1670049" y="5670550"/>
            <a:ext cx="5803902" cy="490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685800">
              <a:defRPr sz="1300">
                <a:solidFill>
                  <a:srgbClr val="FAFFFA"/>
                </a:solidFill>
                <a:latin typeface="Cambria"/>
                <a:ea typeface="Cambria"/>
                <a:cs typeface="Cambria"/>
                <a:sym typeface="Cambria"/>
              </a:defRPr>
            </a:lvl1pPr>
          </a:lstStyle>
          <a:p>
            <a:r>
              <a:t>Logs provided the construction materials for the Chapel; it was a duplicate of one remembered from the donor’s childhood. </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FE9CA1-DAB9-BF44-A40F-5EAF2B1CE224}"/>
              </a:ext>
            </a:extLst>
          </p:cNvPr>
          <p:cNvSpPr txBox="1"/>
          <p:nvPr/>
        </p:nvSpPr>
        <p:spPr>
          <a:xfrm>
            <a:off x="351693" y="220099"/>
            <a:ext cx="7965830" cy="1384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SignPainter HouseScript" panose="02000006070000020004" pitchFamily="2" charset="0"/>
                <a:sym typeface="Calibri"/>
              </a:rPr>
              <a:t>Coming soon . . . .</a:t>
            </a:r>
          </a:p>
          <a:p>
            <a:pPr marL="0" marR="0" indent="0" algn="l" defTabSz="914400" rtl="0" fontAlgn="auto" latinLnBrk="0" hangingPunct="0">
              <a:lnSpc>
                <a:spcPct val="100000"/>
              </a:lnSpc>
              <a:spcBef>
                <a:spcPts val="0"/>
              </a:spcBef>
              <a:spcAft>
                <a:spcPts val="0"/>
              </a:spcAft>
              <a:buClrTx/>
              <a:buSzTx/>
              <a:buFontTx/>
              <a:buNone/>
              <a:tabLst/>
            </a:pPr>
            <a:r>
              <a:rPr lang="en-US" dirty="0">
                <a:latin typeface="Cambria" panose="02040503050406030204" pitchFamily="18" charset="0"/>
              </a:rPr>
              <a:t>AN ANGEL for AMERICA’S ROSE GARDEN</a:t>
            </a:r>
          </a:p>
          <a:p>
            <a:pPr marL="0" marR="0" indent="0" algn="l" defTabSz="9144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rgbClr val="000000"/>
              </a:solidFill>
              <a:effectLst/>
              <a:uFillTx/>
              <a:latin typeface="Cambria" panose="02040503050406030204" pitchFamily="18" charset="0"/>
              <a:sym typeface="Calibri"/>
            </a:endParaRPr>
          </a:p>
        </p:txBody>
      </p:sp>
      <p:pic>
        <p:nvPicPr>
          <p:cNvPr id="4" name="Picture 3">
            <a:extLst>
              <a:ext uri="{FF2B5EF4-FFF2-40B4-BE49-F238E27FC236}">
                <a16:creationId xmlns:a16="http://schemas.microsoft.com/office/drawing/2014/main" id="{595921C7-7DB0-0342-80C7-55AB84FDC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9770" y="272279"/>
            <a:ext cx="2742608" cy="2140310"/>
          </a:xfrm>
          <a:prstGeom prst="rect">
            <a:avLst/>
          </a:prstGeom>
        </p:spPr>
      </p:pic>
      <p:sp>
        <p:nvSpPr>
          <p:cNvPr id="9" name="TextBox 8">
            <a:extLst>
              <a:ext uri="{FF2B5EF4-FFF2-40B4-BE49-F238E27FC236}">
                <a16:creationId xmlns:a16="http://schemas.microsoft.com/office/drawing/2014/main" id="{5D403CD3-03E8-184F-8242-862762B4CBB0}"/>
              </a:ext>
            </a:extLst>
          </p:cNvPr>
          <p:cNvSpPr txBox="1"/>
          <p:nvPr/>
        </p:nvSpPr>
        <p:spPr>
          <a:xfrm>
            <a:off x="441622" y="1828800"/>
            <a:ext cx="8260756" cy="48013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mbria" panose="02040503050406030204" pitchFamily="18" charset="0"/>
                <a:sym typeface="Calibri"/>
              </a:rPr>
              <a:t>There are more than 120 of these Angel sculptures in </a:t>
            </a:r>
          </a:p>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mbria" panose="02040503050406030204" pitchFamily="18" charset="0"/>
                <a:sym typeface="Calibri"/>
              </a:rPr>
              <a:t>garden sites across the U.S. and abroad; the sites are </a:t>
            </a:r>
          </a:p>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mbria" panose="02040503050406030204" pitchFamily="18" charset="0"/>
                <a:sym typeface="Calibri"/>
              </a:rPr>
              <a:t>gathering places for parents and grandparents to remember children who have been lost. In all the sites, candlelight ceremonies are held every year on December 6</a:t>
            </a:r>
            <a:r>
              <a:rPr kumimoji="0" lang="en-US" sz="1800" b="0" i="0" u="none" strike="noStrike" cap="none" spc="0" normalizeH="0" baseline="30000" dirty="0">
                <a:ln>
                  <a:noFill/>
                </a:ln>
                <a:solidFill>
                  <a:srgbClr val="000000"/>
                </a:solidFill>
                <a:effectLst/>
                <a:uFillTx/>
                <a:latin typeface="Cambria" panose="02040503050406030204" pitchFamily="18" charset="0"/>
                <a:sym typeface="Calibri"/>
              </a:rPr>
              <a:t>th</a:t>
            </a:r>
            <a:r>
              <a:rPr lang="en-US" sz="1800" dirty="0">
                <a:latin typeface="Cambria" panose="02040503050406030204" pitchFamily="18" charset="0"/>
              </a:rPr>
              <a:t> to gain solace and comfort in their loss.</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mbria" panose="02040503050406030204" pitchFamily="18" charset="0"/>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en-US" sz="1800" dirty="0">
                <a:latin typeface="Cambria" panose="02040503050406030204" pitchFamily="18" charset="0"/>
              </a:rPr>
              <a:t>The angel is 4’3” tall with a wingspan of 5’2”. Our angel is being cast in bronze at a foundry in Utah, and will be mounted on a pedestal. A dedication is planned for the evening of Friday, September 6. Our first annual Candle Lighting Ceremony will be held at 6 p.m. on Friday, December 6, 2019.</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mbria" panose="02040503050406030204" pitchFamily="18" charset="0"/>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en-US" sz="1800" dirty="0">
                <a:latin typeface="Cambria" panose="02040503050406030204" pitchFamily="18" charset="0"/>
              </a:rPr>
              <a:t>As a result of having the angel in our garden, we will become known to many who would not otherwise know of our gardens. It will give us a wonderful occasion for for the annual event just about the time our Christmas in Roseland “festival” is opening. </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mbria" panose="02040503050406030204" pitchFamily="18" charset="0"/>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en-US" sz="1800" dirty="0">
                <a:latin typeface="Cambria" panose="02040503050406030204" pitchFamily="18" charset="0"/>
              </a:rPr>
              <a:t>Engraved Bricks of Remembrance will be available in the near future. </a:t>
            </a:r>
            <a:endParaRPr kumimoji="0" lang="en-US" sz="1800" b="0" i="0" u="none" strike="noStrike" cap="none" spc="0" normalizeH="0" baseline="0" dirty="0">
              <a:ln>
                <a:noFill/>
              </a:ln>
              <a:solidFill>
                <a:srgbClr val="000000"/>
              </a:solidFill>
              <a:effectLst/>
              <a:uFillTx/>
              <a:latin typeface="Cambria" panose="02040503050406030204" pitchFamily="18" charset="0"/>
              <a:sym typeface="Calibri"/>
            </a:endParaRPr>
          </a:p>
        </p:txBody>
      </p:sp>
    </p:spTree>
    <p:extLst>
      <p:ext uri="{BB962C8B-B14F-4D97-AF65-F5344CB8AC3E}">
        <p14:creationId xmlns:p14="http://schemas.microsoft.com/office/powerpoint/2010/main" val="3857774933"/>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6C77B0-6360-AB47-82FE-A79B040C20F6}"/>
              </a:ext>
            </a:extLst>
          </p:cNvPr>
          <p:cNvSpPr txBox="1"/>
          <p:nvPr/>
        </p:nvSpPr>
        <p:spPr>
          <a:xfrm>
            <a:off x="202222" y="123091"/>
            <a:ext cx="492369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SignPainter HouseScript" panose="02000006070000020004" pitchFamily="2" charset="0"/>
                <a:sym typeface="Calibri"/>
              </a:rPr>
              <a:t>Coming this fall . . . . . </a:t>
            </a:r>
          </a:p>
        </p:txBody>
      </p:sp>
      <p:pic>
        <p:nvPicPr>
          <p:cNvPr id="7" name="Picture 6">
            <a:extLst>
              <a:ext uri="{FF2B5EF4-FFF2-40B4-BE49-F238E27FC236}">
                <a16:creationId xmlns:a16="http://schemas.microsoft.com/office/drawing/2014/main" id="{A8574EF8-5018-C440-A6B0-5BF89B05B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78068836"/>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
          <p:cNvSpPr txBox="1">
            <a:spLocks noGrp="1"/>
          </p:cNvSpPr>
          <p:nvPr>
            <p:ph type="title" idx="4294967295"/>
          </p:nvPr>
        </p:nvSpPr>
        <p:spPr>
          <a:xfrm>
            <a:off x="5943600" y="457200"/>
            <a:ext cx="3200400" cy="6019800"/>
          </a:xfrm>
          <a:prstGeom prst="rect">
            <a:avLst/>
          </a:prstGeom>
        </p:spPr>
        <p:txBody>
          <a:bodyPr>
            <a:normAutofit/>
          </a:bodyPr>
          <a:lstStyle>
            <a:lvl1pPr>
              <a:defRPr sz="3600"/>
            </a:lvl1pPr>
          </a:lstStyle>
          <a:p>
            <a:r>
              <a:t>“</a:t>
            </a:r>
          </a:p>
        </p:txBody>
      </p:sp>
      <p:pic>
        <p:nvPicPr>
          <p:cNvPr id="217" name="image.jpeg" descr="image.jpeg"/>
          <p:cNvPicPr>
            <a:picLocks noChangeAspect="1"/>
          </p:cNvPicPr>
          <p:nvPr/>
        </p:nvPicPr>
        <p:blipFill>
          <a:blip r:embed="rId2"/>
          <a:stretch>
            <a:fillRect/>
          </a:stretch>
        </p:blipFill>
        <p:spPr>
          <a:xfrm>
            <a:off x="152400" y="490537"/>
            <a:ext cx="8839200" cy="5867401"/>
          </a:xfrm>
          <a:prstGeom prst="rect">
            <a:avLst/>
          </a:prstGeom>
          <a:ln w="12700">
            <a:miter lim="400000"/>
          </a:ln>
        </p:spPr>
      </p:pic>
      <p:sp>
        <p:nvSpPr>
          <p:cNvPr id="218" name="NEW ENTRANCE SIGN Ten feet of natural stone"/>
          <p:cNvSpPr txBox="1"/>
          <p:nvPr/>
        </p:nvSpPr>
        <p:spPr>
          <a:xfrm>
            <a:off x="227012" y="3962400"/>
            <a:ext cx="2879910" cy="664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685800">
              <a:defRPr sz="2000" b="1">
                <a:solidFill>
                  <a:srgbClr val="FFFFFF"/>
                </a:solidFill>
                <a:latin typeface="Cambria"/>
                <a:ea typeface="Cambria"/>
                <a:cs typeface="Cambria"/>
                <a:sym typeface="Cambria"/>
              </a:defRPr>
            </a:pPr>
            <a:r>
              <a:t>NEW ENTRANCE SIGN</a:t>
            </a:r>
            <a:br/>
            <a:r>
              <a:t>Ten feet of natural stone</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Uniform signage throughout the gardens"/>
          <p:cNvSpPr txBox="1">
            <a:spLocks noGrp="1"/>
          </p:cNvSpPr>
          <p:nvPr>
            <p:ph type="title" idx="4294967295"/>
          </p:nvPr>
        </p:nvSpPr>
        <p:spPr>
          <a:xfrm>
            <a:off x="50800" y="5334000"/>
            <a:ext cx="9131300" cy="685800"/>
          </a:xfrm>
          <a:prstGeom prst="rect">
            <a:avLst/>
          </a:prstGeom>
        </p:spPr>
        <p:txBody>
          <a:bodyPr>
            <a:normAutofit/>
          </a:bodyPr>
          <a:lstStyle>
            <a:lvl1pPr algn="ctr">
              <a:defRPr sz="3600" b="1">
                <a:solidFill>
                  <a:srgbClr val="FFFFFF"/>
                </a:solidFill>
                <a:latin typeface="Cambria"/>
                <a:ea typeface="Cambria"/>
                <a:cs typeface="Cambria"/>
                <a:sym typeface="Cambria"/>
              </a:defRPr>
            </a:lvl1pPr>
          </a:lstStyle>
          <a:p>
            <a:r>
              <a:t>Uniform signage throughout the gardens</a:t>
            </a:r>
          </a:p>
        </p:txBody>
      </p:sp>
      <p:pic>
        <p:nvPicPr>
          <p:cNvPr id="221" name="image.jpeg" descr="image.jpeg"/>
          <p:cNvPicPr>
            <a:picLocks noChangeAspect="1"/>
          </p:cNvPicPr>
          <p:nvPr/>
        </p:nvPicPr>
        <p:blipFill>
          <a:blip r:embed="rId2"/>
          <a:stretch>
            <a:fillRect/>
          </a:stretch>
        </p:blipFill>
        <p:spPr>
          <a:xfrm>
            <a:off x="0" y="-1447800"/>
            <a:ext cx="9144000" cy="10128250"/>
          </a:xfrm>
          <a:prstGeom prst="rect">
            <a:avLst/>
          </a:prstGeom>
          <a:ln w="12700">
            <a:miter lim="400000"/>
          </a:ln>
        </p:spPr>
      </p:pic>
      <p:sp>
        <p:nvSpPr>
          <p:cNvPr id="222" name="NEW UNIFORM SIGNAGE  throughout the gardens."/>
          <p:cNvSpPr txBox="1"/>
          <p:nvPr/>
        </p:nvSpPr>
        <p:spPr>
          <a:xfrm>
            <a:off x="2635250" y="5603875"/>
            <a:ext cx="3962400" cy="490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685800">
              <a:defRPr sz="1300" b="1">
                <a:solidFill>
                  <a:srgbClr val="FFFFFF"/>
                </a:solidFill>
                <a:latin typeface="+mn-lt"/>
                <a:ea typeface="+mn-ea"/>
                <a:cs typeface="+mn-cs"/>
                <a:sym typeface="Times New Roman"/>
              </a:defRPr>
            </a:pPr>
            <a:r>
              <a:t>NEW UNIFORM SIGNAGE </a:t>
            </a:r>
            <a:br/>
            <a:r>
              <a:t>throughout the gardens.</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Title"/>
          <p:cNvSpPr txBox="1">
            <a:spLocks noGrp="1"/>
          </p:cNvSpPr>
          <p:nvPr>
            <p:ph type="title" idx="4294967295"/>
          </p:nvPr>
        </p:nvSpPr>
        <p:spPr>
          <a:xfrm>
            <a:off x="628650" y="365125"/>
            <a:ext cx="7886700" cy="1325563"/>
          </a:xfrm>
          <a:prstGeom prst="rect">
            <a:avLst/>
          </a:prstGeom>
        </p:spPr>
        <p:txBody>
          <a:bodyPr>
            <a:normAutofit/>
          </a:bodyPr>
          <a:lstStyle/>
          <a:p>
            <a:endParaRPr/>
          </a:p>
        </p:txBody>
      </p:sp>
      <p:pic>
        <p:nvPicPr>
          <p:cNvPr id="225" name="image.jpeg" descr="image.jpeg"/>
          <p:cNvPicPr>
            <a:picLocks noChangeAspect="1"/>
          </p:cNvPicPr>
          <p:nvPr/>
        </p:nvPicPr>
        <p:blipFill>
          <a:blip r:embed="rId2"/>
          <a:stretch>
            <a:fillRect/>
          </a:stretch>
        </p:blipFill>
        <p:spPr>
          <a:xfrm>
            <a:off x="-304800" y="0"/>
            <a:ext cx="10331450" cy="6858000"/>
          </a:xfrm>
          <a:prstGeom prst="rect">
            <a:avLst/>
          </a:prstGeom>
          <a:ln w="12700">
            <a:miter lim="400000"/>
          </a:ln>
        </p:spPr>
      </p:pic>
      <p:sp>
        <p:nvSpPr>
          <p:cNvPr id="226" name="YES, IT’S ALL ABOUT THE ROSES!"/>
          <p:cNvSpPr txBox="1"/>
          <p:nvPr/>
        </p:nvSpPr>
        <p:spPr>
          <a:xfrm>
            <a:off x="2590800" y="2286000"/>
            <a:ext cx="2832482" cy="2876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685800">
              <a:defRPr sz="1300" b="1">
                <a:solidFill>
                  <a:srgbClr val="FAFFFA"/>
                </a:solidFill>
                <a:latin typeface="+mn-lt"/>
                <a:ea typeface="+mn-ea"/>
                <a:cs typeface="+mn-cs"/>
                <a:sym typeface="Times New Roman"/>
              </a:defRPr>
            </a:lvl1pPr>
          </a:lstStyle>
          <a:p>
            <a:r>
              <a:t>YES, IT’S ALL ABOUT THE ROSES!</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Title"/>
          <p:cNvSpPr txBox="1">
            <a:spLocks noGrp="1"/>
          </p:cNvSpPr>
          <p:nvPr>
            <p:ph type="title" idx="4294967295"/>
          </p:nvPr>
        </p:nvSpPr>
        <p:spPr>
          <a:xfrm>
            <a:off x="628650" y="365125"/>
            <a:ext cx="7886700" cy="1325563"/>
          </a:xfrm>
          <a:prstGeom prst="rect">
            <a:avLst/>
          </a:prstGeom>
        </p:spPr>
        <p:txBody>
          <a:bodyPr>
            <a:normAutofit/>
          </a:bodyPr>
          <a:lstStyle/>
          <a:p>
            <a:endParaRPr/>
          </a:p>
        </p:txBody>
      </p:sp>
      <p:pic>
        <p:nvPicPr>
          <p:cNvPr id="229" name="image.jpeg" descr="image.jpeg"/>
          <p:cNvPicPr>
            <a:picLocks noChangeAspect="1"/>
          </p:cNvPicPr>
          <p:nvPr/>
        </p:nvPicPr>
        <p:blipFill>
          <a:blip r:embed="rId2"/>
          <a:stretch>
            <a:fillRect/>
          </a:stretch>
        </p:blipFill>
        <p:spPr>
          <a:xfrm>
            <a:off x="0" y="1587"/>
            <a:ext cx="9144000" cy="7035801"/>
          </a:xfrm>
          <a:prstGeom prst="rect">
            <a:avLst/>
          </a:prstGeom>
          <a:ln w="12700">
            <a:miter lim="400000"/>
          </a:ln>
        </p:spPr>
      </p:pic>
      <p:sp>
        <p:nvSpPr>
          <p:cNvPr id="230" name="LIKE THE ROSES IN THE…"/>
          <p:cNvSpPr txBox="1"/>
          <p:nvPr/>
        </p:nvSpPr>
        <p:spPr>
          <a:xfrm>
            <a:off x="1752600" y="365125"/>
            <a:ext cx="2394178" cy="490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685800">
              <a:defRPr sz="1300">
                <a:solidFill>
                  <a:srgbClr val="FFFFFF"/>
                </a:solidFill>
                <a:latin typeface="+mn-lt"/>
                <a:ea typeface="+mn-ea"/>
                <a:cs typeface="+mn-cs"/>
                <a:sym typeface="Times New Roman"/>
              </a:defRPr>
            </a:pPr>
            <a:r>
              <a:t>LIKE THE ROSES IN THE </a:t>
            </a:r>
          </a:p>
          <a:p>
            <a:pPr defTabSz="685800">
              <a:defRPr sz="1300">
                <a:solidFill>
                  <a:srgbClr val="FFFFFF"/>
                </a:solidFill>
                <a:latin typeface="+mn-lt"/>
                <a:ea typeface="+mn-ea"/>
                <a:cs typeface="+mn-cs"/>
                <a:sym typeface="Times New Roman"/>
              </a:defRPr>
            </a:pPr>
            <a:r>
              <a:t>BUCKEYE DISTRICT GARDEN</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WINDSOUNDS c. 1970s, is the garden’s ”signature”.   It  is the site of the new ARC International Rose Trials, to begin in 2019."/>
          <p:cNvSpPr txBox="1">
            <a:spLocks noGrp="1"/>
          </p:cNvSpPr>
          <p:nvPr>
            <p:ph type="title" idx="4294967295"/>
          </p:nvPr>
        </p:nvSpPr>
        <p:spPr>
          <a:xfrm>
            <a:off x="77787" y="214312"/>
            <a:ext cx="8913813" cy="838201"/>
          </a:xfrm>
          <a:prstGeom prst="rect">
            <a:avLst/>
          </a:prstGeom>
        </p:spPr>
        <p:txBody>
          <a:bodyPr>
            <a:normAutofit/>
          </a:bodyPr>
          <a:lstStyle>
            <a:lvl1pPr>
              <a:defRPr sz="2400" b="1">
                <a:latin typeface="Cambria"/>
                <a:ea typeface="Cambria"/>
                <a:cs typeface="Cambria"/>
                <a:sym typeface="Cambria"/>
              </a:defRPr>
            </a:lvl1pPr>
          </a:lstStyle>
          <a:p>
            <a:r>
              <a:rPr dirty="0"/>
              <a:t>WINDSOUNDS c. 1970s, is the garden’s ”signature”.   It  is the site of the new ARC International Rose Trials, to begin in 2019.</a:t>
            </a:r>
          </a:p>
        </p:txBody>
      </p:sp>
      <p:pic>
        <p:nvPicPr>
          <p:cNvPr id="37" name="image.jpeg" descr="image.jpeg"/>
          <p:cNvPicPr>
            <a:picLocks noChangeAspect="1"/>
          </p:cNvPicPr>
          <p:nvPr/>
        </p:nvPicPr>
        <p:blipFill>
          <a:blip r:embed="rId2"/>
          <a:stretch>
            <a:fillRect/>
          </a:stretch>
        </p:blipFill>
        <p:spPr>
          <a:xfrm>
            <a:off x="838200" y="1571625"/>
            <a:ext cx="7315200" cy="4832350"/>
          </a:xfrm>
          <a:prstGeom prst="rect">
            <a:avLst/>
          </a:prstGeom>
          <a:ln w="12700">
            <a:miter lim="400000"/>
          </a:ln>
        </p:spPr>
      </p:pic>
      <p:pic>
        <p:nvPicPr>
          <p:cNvPr id="38" name="image.jpeg" descr="image.jpeg"/>
          <p:cNvPicPr>
            <a:picLocks noChangeAspect="1"/>
          </p:cNvPicPr>
          <p:nvPr/>
        </p:nvPicPr>
        <p:blipFill>
          <a:blip r:embed="rId2"/>
          <a:stretch>
            <a:fillRect/>
          </a:stretch>
        </p:blipFill>
        <p:spPr>
          <a:xfrm>
            <a:off x="77787" y="968375"/>
            <a:ext cx="8913813" cy="5889625"/>
          </a:xfrm>
          <a:prstGeom prst="rect">
            <a:avLst/>
          </a:prstGeom>
          <a:ln w="12700">
            <a:miter lim="400000"/>
          </a:ln>
        </p:spPr>
      </p:pic>
      <p:pic>
        <p:nvPicPr>
          <p:cNvPr id="39" name="image.jpeg" descr="image.jpeg"/>
          <p:cNvPicPr>
            <a:picLocks noChangeAspect="1"/>
          </p:cNvPicPr>
          <p:nvPr/>
        </p:nvPicPr>
        <p:blipFill>
          <a:blip r:embed="rId3"/>
          <a:stretch>
            <a:fillRect/>
          </a:stretch>
        </p:blipFill>
        <p:spPr>
          <a:xfrm rot="16200000">
            <a:off x="6889750" y="4149725"/>
            <a:ext cx="2527300" cy="28448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Title"/>
          <p:cNvSpPr txBox="1">
            <a:spLocks noGrp="1"/>
          </p:cNvSpPr>
          <p:nvPr>
            <p:ph type="title" idx="4294967295"/>
          </p:nvPr>
        </p:nvSpPr>
        <p:spPr>
          <a:xfrm>
            <a:off x="628650" y="365125"/>
            <a:ext cx="7886700" cy="1325563"/>
          </a:xfrm>
          <a:prstGeom prst="rect">
            <a:avLst/>
          </a:prstGeom>
        </p:spPr>
        <p:txBody>
          <a:bodyPr>
            <a:normAutofit/>
          </a:bodyPr>
          <a:lstStyle/>
          <a:p>
            <a:endParaRPr/>
          </a:p>
        </p:txBody>
      </p:sp>
      <p:pic>
        <p:nvPicPr>
          <p:cNvPr id="233" name="image.jpeg" descr="image.jpeg"/>
          <p:cNvPicPr>
            <a:picLocks noChangeAspect="1"/>
          </p:cNvPicPr>
          <p:nvPr/>
        </p:nvPicPr>
        <p:blipFill>
          <a:blip r:embed="rId2"/>
          <a:stretch>
            <a:fillRect/>
          </a:stretch>
        </p:blipFill>
        <p:spPr>
          <a:xfrm>
            <a:off x="-685800" y="0"/>
            <a:ext cx="10331450" cy="6858000"/>
          </a:xfrm>
          <a:prstGeom prst="rect">
            <a:avLst/>
          </a:prstGeom>
          <a:ln w="12700">
            <a:miter lim="400000"/>
          </a:ln>
        </p:spPr>
      </p:pic>
      <p:sp>
        <p:nvSpPr>
          <p:cNvPr id="234" name="IT’S ALL ABOUT BRINGING PEOPLE TO THE GARDENS…"/>
          <p:cNvSpPr txBox="1"/>
          <p:nvPr/>
        </p:nvSpPr>
        <p:spPr>
          <a:xfrm>
            <a:off x="2296521" y="198437"/>
            <a:ext cx="4550958" cy="490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defTabSz="685800">
              <a:defRPr sz="1300" b="1">
                <a:latin typeface="+mn-lt"/>
                <a:ea typeface="+mn-ea"/>
                <a:cs typeface="+mn-cs"/>
                <a:sym typeface="Times New Roman"/>
              </a:defRPr>
            </a:pPr>
            <a:r>
              <a:t>IT’S ALL ABOUT BRINGING PEOPLE TO THE GARDENS</a:t>
            </a:r>
          </a:p>
          <a:p>
            <a:pPr algn="ctr" defTabSz="685800">
              <a:defRPr sz="1300" b="1">
                <a:latin typeface="+mn-lt"/>
                <a:ea typeface="+mn-ea"/>
                <a:cs typeface="+mn-cs"/>
                <a:sym typeface="Times New Roman"/>
              </a:defRPr>
            </a:pPr>
            <a:r>
              <a:t>LIKE THIS PLANTING OF A MEMORIAL TREE.</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Title"/>
          <p:cNvSpPr txBox="1">
            <a:spLocks noGrp="1"/>
          </p:cNvSpPr>
          <p:nvPr>
            <p:ph type="title" idx="4294967295"/>
          </p:nvPr>
        </p:nvSpPr>
        <p:spPr>
          <a:xfrm>
            <a:off x="628650" y="365125"/>
            <a:ext cx="7886700" cy="1325563"/>
          </a:xfrm>
          <a:prstGeom prst="rect">
            <a:avLst/>
          </a:prstGeom>
        </p:spPr>
        <p:txBody>
          <a:bodyPr>
            <a:normAutofit/>
          </a:bodyPr>
          <a:lstStyle/>
          <a:p>
            <a:endParaRPr/>
          </a:p>
        </p:txBody>
      </p:sp>
      <p:pic>
        <p:nvPicPr>
          <p:cNvPr id="237" name="image.jpeg" descr="image.jpeg"/>
          <p:cNvPicPr>
            <a:picLocks noChangeAspect="1"/>
          </p:cNvPicPr>
          <p:nvPr/>
        </p:nvPicPr>
        <p:blipFill>
          <a:blip r:embed="rId2"/>
          <a:stretch>
            <a:fillRect/>
          </a:stretch>
        </p:blipFill>
        <p:spPr>
          <a:xfrm>
            <a:off x="23812" y="11112"/>
            <a:ext cx="9129713" cy="6846888"/>
          </a:xfrm>
          <a:prstGeom prst="rect">
            <a:avLst/>
          </a:prstGeom>
          <a:ln w="12700">
            <a:miter lim="400000"/>
          </a:ln>
        </p:spPr>
      </p:pic>
      <p:sp>
        <p:nvSpPr>
          <p:cNvPr id="238" name="IT’S ALL ABOUT THE VOLUNTEERS WHO HAVE GENEROUSLY – AND  PHYSICALLY SUPPORTED THE GARDENS."/>
          <p:cNvSpPr txBox="1"/>
          <p:nvPr/>
        </p:nvSpPr>
        <p:spPr>
          <a:xfrm>
            <a:off x="1981200" y="152400"/>
            <a:ext cx="7138988" cy="490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685800">
              <a:defRPr sz="1300" b="1">
                <a:latin typeface="+mn-lt"/>
                <a:ea typeface="+mn-ea"/>
                <a:cs typeface="+mn-cs"/>
                <a:sym typeface="Times New Roman"/>
              </a:defRPr>
            </a:lvl1pPr>
          </a:lstStyle>
          <a:p>
            <a:r>
              <a:t>IT’S ALL ABOUT THE VOLUNTEERS WHO HAVE GENEROUSLY – AND  PHYSICALLY SUPPORTED THE GARDENS.</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FROM THE COORDINATOR:  “Make no little plans; they have no magic to stir men’s blood and probably themselves will not be realized. Make big plans; aim high and hope and work; remembering that a noble, logical design once recorded will never die, but long after we are gone will be a living thing . . . . . .”"/>
          <p:cNvSpPr txBox="1">
            <a:spLocks noGrp="1"/>
          </p:cNvSpPr>
          <p:nvPr>
            <p:ph type="title" idx="4294967295"/>
          </p:nvPr>
        </p:nvSpPr>
        <p:spPr>
          <a:xfrm>
            <a:off x="152400" y="457200"/>
            <a:ext cx="8867775" cy="1784350"/>
          </a:xfrm>
          <a:prstGeom prst="rect">
            <a:avLst/>
          </a:prstGeom>
        </p:spPr>
        <p:txBody>
          <a:bodyPr>
            <a:normAutofit/>
          </a:bodyPr>
          <a:lstStyle/>
          <a:p>
            <a:pPr>
              <a:defRPr sz="1800">
                <a:latin typeface="Cambria"/>
                <a:ea typeface="Cambria"/>
                <a:cs typeface="Cambria"/>
                <a:sym typeface="Cambria"/>
              </a:defRPr>
            </a:pPr>
            <a:r>
              <a:t>FROM THE COORDINATOR:</a:t>
            </a:r>
            <a:br/>
            <a:br/>
            <a:r>
              <a:rPr i="1"/>
              <a:t>“Make no little plans; they have no magic to stir men’s blood and probably themselves will not be realized. Make big plans; aim high and hope and work; remembering that a noble, logical design once recorded will never die, but long after we are gone will be a living thing . . . . . .”</a:t>
            </a:r>
          </a:p>
        </p:txBody>
      </p:sp>
      <p:pic>
        <p:nvPicPr>
          <p:cNvPr id="241" name="image.jpeg" descr="image.jpeg"/>
          <p:cNvPicPr>
            <a:picLocks noChangeAspect="1"/>
          </p:cNvPicPr>
          <p:nvPr/>
        </p:nvPicPr>
        <p:blipFill>
          <a:blip r:embed="rId2"/>
          <a:stretch>
            <a:fillRect/>
          </a:stretch>
        </p:blipFill>
        <p:spPr>
          <a:xfrm>
            <a:off x="7038975" y="4464050"/>
            <a:ext cx="1784350" cy="2152650"/>
          </a:xfrm>
          <a:prstGeom prst="rect">
            <a:avLst/>
          </a:prstGeom>
          <a:ln w="12700">
            <a:miter lim="400000"/>
          </a:ln>
        </p:spPr>
      </p:pic>
      <p:sp>
        <p:nvSpPr>
          <p:cNvPr id="242" name="These are the words that inspired the proposal for the creation of a National Rosarium of the American Rose Society in 1935 by ARS President J. Horace McFarland, “Father of the American Rose Society”.…"/>
          <p:cNvSpPr txBox="1"/>
          <p:nvPr/>
        </p:nvSpPr>
        <p:spPr>
          <a:xfrm>
            <a:off x="152400" y="2311400"/>
            <a:ext cx="8991600" cy="24174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685800">
              <a:defRPr sz="2000">
                <a:latin typeface="Cambria"/>
                <a:ea typeface="Cambria"/>
                <a:cs typeface="Cambria"/>
                <a:sym typeface="Cambria"/>
              </a:defRPr>
            </a:pPr>
            <a:r>
              <a:t>These are the words that inspired the proposal for the creation of a National Rosarium of the American Rose Society in 1935 by ARS President J. Horace McFarland, “Father of the American Rose Society”.  </a:t>
            </a:r>
          </a:p>
          <a:p>
            <a:pPr defTabSz="685800">
              <a:defRPr sz="2000">
                <a:latin typeface="Cambria"/>
                <a:ea typeface="Cambria"/>
                <a:cs typeface="Cambria"/>
                <a:sym typeface="Cambria"/>
              </a:defRPr>
            </a:pPr>
            <a:endParaRPr/>
          </a:p>
          <a:p>
            <a:pPr defTabSz="685800">
              <a:defRPr sz="2000">
                <a:latin typeface="Cambria"/>
                <a:ea typeface="Cambria"/>
                <a:cs typeface="Cambria"/>
                <a:sym typeface="Cambria"/>
              </a:defRPr>
            </a:pPr>
            <a:r>
              <a:t>With this presentation, we hope you can see the great need for this restoration that will bring new life to the garden that has been in the making since 1935. We also hope it has given you a sense of ownership for the gardens. </a:t>
            </a:r>
          </a:p>
        </p:txBody>
      </p:sp>
      <p:pic>
        <p:nvPicPr>
          <p:cNvPr id="243" name="image.png" descr="image.png"/>
          <p:cNvPicPr>
            <a:picLocks noChangeAspect="1"/>
          </p:cNvPicPr>
          <p:nvPr/>
        </p:nvPicPr>
        <p:blipFill>
          <a:blip r:embed="rId3"/>
          <a:stretch>
            <a:fillRect/>
          </a:stretch>
        </p:blipFill>
        <p:spPr>
          <a:xfrm>
            <a:off x="88900" y="4686300"/>
            <a:ext cx="6959600" cy="17526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 name="image.png" descr="image.png"/>
          <p:cNvPicPr>
            <a:picLocks noChangeAspect="1"/>
          </p:cNvPicPr>
          <p:nvPr/>
        </p:nvPicPr>
        <p:blipFill>
          <a:blip r:embed="rId2"/>
          <a:stretch>
            <a:fillRect/>
          </a:stretch>
        </p:blipFill>
        <p:spPr>
          <a:xfrm>
            <a:off x="152400" y="279400"/>
            <a:ext cx="9093200" cy="5715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 name="image.jpeg" descr="image.jpeg"/>
          <p:cNvPicPr>
            <a:picLocks noChangeAspect="1"/>
          </p:cNvPicPr>
          <p:nvPr/>
        </p:nvPicPr>
        <p:blipFill>
          <a:blip r:embed="rId2"/>
          <a:stretch>
            <a:fillRect/>
          </a:stretch>
        </p:blipFill>
        <p:spPr>
          <a:xfrm>
            <a:off x="6629400" y="228600"/>
            <a:ext cx="2216150" cy="2924175"/>
          </a:xfrm>
          <a:prstGeom prst="rect">
            <a:avLst/>
          </a:prstGeom>
          <a:ln w="12700">
            <a:miter lim="400000"/>
          </a:ln>
        </p:spPr>
      </p:pic>
      <p:sp>
        <p:nvSpPr>
          <p:cNvPr id="252" name="President Emeritus Dr. Jim Hering who is leading the  effort to help us raise the funds for the Great Garden  Restoration Project. Jim has asked us to deliver this  message to you:…"/>
          <p:cNvSpPr txBox="1"/>
          <p:nvPr/>
        </p:nvSpPr>
        <p:spPr>
          <a:xfrm>
            <a:off x="381000" y="1006475"/>
            <a:ext cx="8388350" cy="56323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685800">
              <a:defRPr sz="2000">
                <a:latin typeface="Cambria"/>
                <a:ea typeface="Cambria"/>
                <a:cs typeface="Cambria"/>
                <a:sym typeface="Cambria"/>
              </a:defRPr>
            </a:pPr>
            <a:r>
              <a:rPr dirty="0"/>
              <a:t>President Emeritus Dr. Jim </a:t>
            </a:r>
            <a:r>
              <a:rPr dirty="0" err="1"/>
              <a:t>Hering</a:t>
            </a:r>
            <a:r>
              <a:rPr dirty="0"/>
              <a:t> is leading the </a:t>
            </a:r>
            <a:br>
              <a:rPr dirty="0"/>
            </a:br>
            <a:r>
              <a:rPr dirty="0"/>
              <a:t>effort to help us raise the funds for the Great Garden </a:t>
            </a:r>
            <a:br>
              <a:rPr dirty="0"/>
            </a:br>
            <a:r>
              <a:rPr dirty="0"/>
              <a:t>Restoration Project. </a:t>
            </a:r>
            <a:r>
              <a:rPr lang="en-US" dirty="0"/>
              <a:t>This is Jim’s message to you:</a:t>
            </a:r>
            <a:br>
              <a:rPr dirty="0"/>
            </a:br>
            <a:br>
              <a:rPr dirty="0"/>
            </a:br>
            <a:r>
              <a:rPr dirty="0"/>
              <a:t> </a:t>
            </a:r>
          </a:p>
          <a:p>
            <a:pPr defTabSz="685800">
              <a:defRPr sz="2000">
                <a:latin typeface="Cambria"/>
                <a:ea typeface="Cambria"/>
                <a:cs typeface="Cambria"/>
                <a:sym typeface="Cambria"/>
              </a:defRPr>
            </a:pPr>
            <a:r>
              <a:rPr dirty="0"/>
              <a:t>“The Great Garden Restoration will enable the rose </a:t>
            </a:r>
            <a:br>
              <a:rPr dirty="0"/>
            </a:br>
            <a:r>
              <a:rPr dirty="0"/>
              <a:t>gardens at the American Rose Center to become the </a:t>
            </a:r>
            <a:br>
              <a:rPr dirty="0"/>
            </a:br>
            <a:r>
              <a:rPr dirty="0"/>
              <a:t>jewel of the American Rose Society which our</a:t>
            </a:r>
          </a:p>
          <a:p>
            <a:pPr defTabSz="685800">
              <a:defRPr sz="2000">
                <a:latin typeface="Cambria"/>
                <a:ea typeface="Cambria"/>
                <a:cs typeface="Cambria"/>
                <a:sym typeface="Cambria"/>
              </a:defRPr>
            </a:pPr>
            <a:r>
              <a:rPr dirty="0"/>
              <a:t>predecessors envisioned when we moved to Shreveport in 1974.  A “world class” rose garden became even more important when the rose became our national floral emblem in 1986.  Together with our District Directors I am looking forward to informing our members in local societies of this grand project and, hopefully, encourage both societies and members to support it financially.  Perhaps most significantly, the restored ARC Garden will enhance our education mission by demonstrating “The History of the Rose in America”. </a:t>
            </a:r>
          </a:p>
          <a:p>
            <a:pPr defTabSz="685800">
              <a:defRPr sz="2000">
                <a:latin typeface="Cambria"/>
                <a:ea typeface="Cambria"/>
                <a:cs typeface="Cambria"/>
                <a:sym typeface="Cambria"/>
              </a:defRPr>
            </a:pPr>
            <a:endParaRPr dirty="0"/>
          </a:p>
          <a:p>
            <a:pPr defTabSz="685800">
              <a:defRPr sz="2000">
                <a:latin typeface="Cambria"/>
                <a:ea typeface="Cambria"/>
                <a:cs typeface="Cambria"/>
                <a:sym typeface="Cambria"/>
              </a:defRPr>
            </a:pPr>
            <a:r>
              <a:rPr dirty="0"/>
              <a:t>Here is how you can help:</a:t>
            </a:r>
          </a:p>
        </p:txBody>
      </p:sp>
      <p:sp>
        <p:nvSpPr>
          <p:cNvPr id="2" name="TextBox 1">
            <a:extLst>
              <a:ext uri="{FF2B5EF4-FFF2-40B4-BE49-F238E27FC236}">
                <a16:creationId xmlns:a16="http://schemas.microsoft.com/office/drawing/2014/main" id="{F042AF0F-C143-6048-8D65-F4B946DC9F6D}"/>
              </a:ext>
            </a:extLst>
          </p:cNvPr>
          <p:cNvSpPr txBox="1"/>
          <p:nvPr/>
        </p:nvSpPr>
        <p:spPr>
          <a:xfrm>
            <a:off x="381000" y="435006"/>
            <a:ext cx="320103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Cambria" panose="02040503050406030204" pitchFamily="18" charset="0"/>
                <a:sym typeface="Calibri"/>
              </a:rPr>
              <a:t>FROM DR. JIM HERING:</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Title"/>
          <p:cNvSpPr txBox="1">
            <a:spLocks noGrp="1"/>
          </p:cNvSpPr>
          <p:nvPr>
            <p:ph type="title" idx="4294967295"/>
          </p:nvPr>
        </p:nvSpPr>
        <p:spPr>
          <a:xfrm>
            <a:off x="628650" y="365125"/>
            <a:ext cx="7886700" cy="777875"/>
          </a:xfrm>
          <a:prstGeom prst="rect">
            <a:avLst/>
          </a:prstGeom>
        </p:spPr>
        <p:txBody>
          <a:bodyPr>
            <a:normAutofit/>
          </a:bodyPr>
          <a:lstStyle/>
          <a:p>
            <a:endParaRPr/>
          </a:p>
        </p:txBody>
      </p:sp>
      <p:sp>
        <p:nvSpPr>
          <p:cNvPr id="255" name="WE WELCOME GIFTS in any amount:…"/>
          <p:cNvSpPr txBox="1">
            <a:spLocks noGrp="1"/>
          </p:cNvSpPr>
          <p:nvPr>
            <p:ph type="body" idx="4294967295"/>
          </p:nvPr>
        </p:nvSpPr>
        <p:spPr>
          <a:xfrm>
            <a:off x="419100" y="1219200"/>
            <a:ext cx="8305800" cy="4405313"/>
          </a:xfrm>
          <a:prstGeom prst="rect">
            <a:avLst/>
          </a:prstGeom>
        </p:spPr>
        <p:txBody>
          <a:bodyPr>
            <a:normAutofit/>
          </a:bodyPr>
          <a:lstStyle/>
          <a:p>
            <a:pPr marL="0" indent="0">
              <a:buSzTx/>
              <a:buNone/>
              <a:defRPr b="1"/>
            </a:pPr>
            <a:r>
              <a:t>WE WELCOME GIFTS in any amount:</a:t>
            </a:r>
          </a:p>
          <a:p>
            <a:pPr marL="0" indent="0">
              <a:buSzTx/>
              <a:buNone/>
              <a:defRPr b="1"/>
            </a:pPr>
            <a:endParaRPr/>
          </a:p>
          <a:p>
            <a:pPr marL="0" indent="0">
              <a:buSzTx/>
              <a:buNone/>
              <a:defRPr sz="2400" i="1">
                <a:latin typeface="+mn-lt"/>
                <a:ea typeface="+mn-ea"/>
                <a:cs typeface="+mn-cs"/>
                <a:sym typeface="Times New Roman"/>
              </a:defRPr>
            </a:pPr>
            <a:r>
              <a:t>Everyone</a:t>
            </a:r>
            <a:r>
              <a:rPr i="0"/>
              <a:t> can be a part of the Great Garden Restoration Project of the American Rose Center. All gifts may be in honor of, or in memory of a loved one. </a:t>
            </a:r>
          </a:p>
          <a:p>
            <a:pPr marL="0" indent="0">
              <a:buSzTx/>
              <a:buNone/>
              <a:defRPr sz="2400">
                <a:latin typeface="+mn-lt"/>
                <a:ea typeface="+mn-ea"/>
                <a:cs typeface="+mn-cs"/>
                <a:sym typeface="Times New Roman"/>
              </a:defRPr>
            </a:pPr>
            <a:endParaRPr i="0"/>
          </a:p>
          <a:p>
            <a:pPr marL="0" indent="0">
              <a:buSzTx/>
              <a:buNone/>
              <a:defRPr sz="2400">
                <a:latin typeface="+mn-lt"/>
                <a:ea typeface="+mn-ea"/>
                <a:cs typeface="+mn-cs"/>
                <a:sym typeface="Times New Roman"/>
              </a:defRPr>
            </a:pPr>
            <a:r>
              <a:t>All gifts will be sincerely appreciated and recognized in </a:t>
            </a:r>
            <a:r>
              <a:rPr i="1"/>
              <a:t>American Rose</a:t>
            </a:r>
            <a:r>
              <a:t> through 2022.</a:t>
            </a:r>
          </a:p>
          <a:p>
            <a:pPr marL="0" indent="0">
              <a:buSzTx/>
              <a:buNone/>
              <a:defRPr sz="2400">
                <a:latin typeface="+mn-lt"/>
                <a:ea typeface="+mn-ea"/>
                <a:cs typeface="+mn-cs"/>
                <a:sym typeface="Times New Roman"/>
              </a:defRPr>
            </a:pPr>
            <a:br/>
            <a:r>
              <a:t>Gifts of $100 or more will be recognized with their name inscribed on a brick to be displayed in the gardens.</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Title"/>
          <p:cNvSpPr txBox="1">
            <a:spLocks noGrp="1"/>
          </p:cNvSpPr>
          <p:nvPr>
            <p:ph type="title" idx="4294967295"/>
          </p:nvPr>
        </p:nvSpPr>
        <p:spPr>
          <a:xfrm>
            <a:off x="628650" y="365125"/>
            <a:ext cx="7886700" cy="1325563"/>
          </a:xfrm>
          <a:prstGeom prst="rect">
            <a:avLst/>
          </a:prstGeom>
        </p:spPr>
        <p:txBody>
          <a:bodyPr>
            <a:normAutofit/>
          </a:bodyPr>
          <a:lstStyle/>
          <a:p>
            <a:endParaRPr/>
          </a:p>
        </p:txBody>
      </p:sp>
      <p:sp>
        <p:nvSpPr>
          <p:cNvPr id="266" name="THE FIRST CIRCLE:…"/>
          <p:cNvSpPr txBox="1">
            <a:spLocks noGrp="1"/>
          </p:cNvSpPr>
          <p:nvPr>
            <p:ph type="body" idx="4294967295"/>
          </p:nvPr>
        </p:nvSpPr>
        <p:spPr>
          <a:xfrm>
            <a:off x="457200" y="1524000"/>
            <a:ext cx="8534400" cy="4187825"/>
          </a:xfrm>
          <a:prstGeom prst="rect">
            <a:avLst/>
          </a:prstGeom>
        </p:spPr>
        <p:txBody>
          <a:bodyPr>
            <a:normAutofit/>
          </a:bodyPr>
          <a:lstStyle/>
          <a:p>
            <a:pPr marL="0" indent="0">
              <a:buSzTx/>
              <a:buNone/>
              <a:defRPr b="1">
                <a:latin typeface="Cambria"/>
                <a:ea typeface="Cambria"/>
                <a:cs typeface="Cambria"/>
                <a:sym typeface="Cambria"/>
              </a:defRPr>
            </a:pPr>
            <a:r>
              <a:rPr dirty="0"/>
              <a:t>THE FIRST CIRCLE:</a:t>
            </a:r>
            <a:r>
              <a:rPr b="0" dirty="0"/>
              <a:t> </a:t>
            </a:r>
            <a:br>
              <a:rPr b="0" dirty="0"/>
            </a:br>
            <a:endParaRPr b="0" dirty="0"/>
          </a:p>
          <a:p>
            <a:pPr marL="0" indent="0">
              <a:buSzTx/>
              <a:buNone/>
              <a:defRPr>
                <a:latin typeface="Cambria"/>
                <a:ea typeface="Cambria"/>
                <a:cs typeface="Cambria"/>
                <a:sym typeface="Cambria"/>
              </a:defRPr>
            </a:pPr>
            <a:r>
              <a:rPr dirty="0"/>
              <a:t>Be a member of THE FIRST CIRCLE of the garden – </a:t>
            </a:r>
          </a:p>
          <a:p>
            <a:pPr marL="0" indent="0">
              <a:buSzTx/>
              <a:buNone/>
              <a:defRPr b="1">
                <a:latin typeface="Cambria"/>
                <a:ea typeface="Cambria"/>
                <a:cs typeface="Cambria"/>
                <a:sym typeface="Cambria"/>
              </a:defRPr>
            </a:pPr>
            <a:r>
              <a:rPr dirty="0"/>
              <a:t>donate $500 or more</a:t>
            </a:r>
            <a:r>
              <a:rPr b="0" dirty="0"/>
              <a:t>: </a:t>
            </a:r>
            <a:br>
              <a:rPr b="0" dirty="0"/>
            </a:br>
            <a:endParaRPr b="0" dirty="0"/>
          </a:p>
          <a:p>
            <a:pPr marL="0" indent="0">
              <a:buClr>
                <a:srgbClr val="FF002E"/>
              </a:buClr>
              <a:buFontTx/>
              <a:buChar char="❑"/>
              <a:defRPr>
                <a:latin typeface="Cambria"/>
                <a:ea typeface="Cambria"/>
                <a:cs typeface="Cambria"/>
                <a:sym typeface="Cambria"/>
              </a:defRPr>
            </a:pPr>
            <a:r>
              <a:rPr dirty="0"/>
              <a:t>Your gift will be recognized in </a:t>
            </a:r>
            <a:r>
              <a:rPr i="1" dirty="0"/>
              <a:t>American Rose </a:t>
            </a:r>
            <a:r>
              <a:rPr dirty="0"/>
              <a:t>through 2022.</a:t>
            </a:r>
          </a:p>
          <a:p>
            <a:pPr marL="0" indent="0">
              <a:buClr>
                <a:srgbClr val="FF002E"/>
              </a:buClr>
              <a:buFontTx/>
              <a:buChar char="❑"/>
              <a:defRPr>
                <a:latin typeface="Cambria"/>
                <a:ea typeface="Cambria"/>
                <a:cs typeface="Cambria"/>
                <a:sym typeface="Cambria"/>
              </a:defRPr>
            </a:pPr>
            <a:r>
              <a:rPr dirty="0"/>
              <a:t> Your name will be inscribed under ‘FIRST CIRCLE’ on our permanent</a:t>
            </a:r>
            <a:br>
              <a:rPr dirty="0"/>
            </a:br>
            <a:r>
              <a:rPr dirty="0"/>
              <a:t>  50</a:t>
            </a:r>
            <a:r>
              <a:rPr baseline="30000" dirty="0"/>
              <a:t>th</a:t>
            </a:r>
            <a:r>
              <a:rPr dirty="0"/>
              <a:t> Anniversary Wall . . . </a:t>
            </a:r>
          </a:p>
          <a:p>
            <a:pPr marL="0" indent="0" algn="ctr">
              <a:buSzTx/>
              <a:buNone/>
              <a:defRPr>
                <a:latin typeface="Cambria"/>
                <a:ea typeface="Cambria"/>
                <a:cs typeface="Cambria"/>
                <a:sym typeface="Cambria"/>
              </a:defRPr>
            </a:pPr>
            <a:br>
              <a:rPr dirty="0"/>
            </a:br>
            <a:r>
              <a:rPr b="1" dirty="0"/>
              <a:t>THE GREAT AMERICAN ROSE GARDEN RESTORATION Donor Wall. </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HUG-A-TREE:…"/>
          <p:cNvSpPr txBox="1">
            <a:spLocks noGrp="1"/>
          </p:cNvSpPr>
          <p:nvPr>
            <p:ph type="body" idx="4294967295"/>
          </p:nvPr>
        </p:nvSpPr>
        <p:spPr>
          <a:xfrm>
            <a:off x="533400" y="1371600"/>
            <a:ext cx="8382000" cy="3771900"/>
          </a:xfrm>
          <a:prstGeom prst="rect">
            <a:avLst/>
          </a:prstGeom>
        </p:spPr>
        <p:txBody>
          <a:bodyPr>
            <a:normAutofit/>
          </a:bodyPr>
          <a:lstStyle/>
          <a:p>
            <a:pPr marL="0" indent="0">
              <a:buSzTx/>
              <a:buNone/>
              <a:defRPr sz="1900" b="1">
                <a:latin typeface="Cambria"/>
                <a:ea typeface="Cambria"/>
                <a:cs typeface="Cambria"/>
                <a:sym typeface="Cambria"/>
              </a:defRPr>
            </a:pPr>
            <a:r>
              <a:t>HUG-A-TREE:</a:t>
            </a:r>
            <a:r>
              <a:rPr b="0"/>
              <a:t> </a:t>
            </a:r>
          </a:p>
          <a:p>
            <a:pPr marL="0" indent="0">
              <a:buSzTx/>
              <a:buNone/>
              <a:defRPr sz="1900">
                <a:latin typeface="Cambria"/>
                <a:ea typeface="Cambria"/>
                <a:cs typeface="Cambria"/>
                <a:sym typeface="Cambria"/>
              </a:defRPr>
            </a:pPr>
            <a:endParaRPr b="0"/>
          </a:p>
          <a:p>
            <a:pPr marL="0" indent="0">
              <a:buSzTx/>
              <a:buNone/>
              <a:defRPr sz="1900">
                <a:latin typeface="Cambria"/>
                <a:ea typeface="Cambria"/>
                <a:cs typeface="Cambria"/>
                <a:sym typeface="Cambria"/>
              </a:defRPr>
            </a:pPr>
            <a:r>
              <a:t>Nurture a tree – </a:t>
            </a:r>
            <a:br/>
            <a:r>
              <a:rPr b="1"/>
              <a:t>donate $500 or more</a:t>
            </a:r>
            <a:r>
              <a:t>:</a:t>
            </a:r>
            <a:br/>
            <a:endParaRPr/>
          </a:p>
          <a:p>
            <a:pPr marL="0" indent="0">
              <a:buClr>
                <a:srgbClr val="FF002E"/>
              </a:buClr>
              <a:buFontTx/>
              <a:buChar char="❑"/>
              <a:defRPr sz="1900">
                <a:latin typeface="Cambria"/>
                <a:ea typeface="Cambria"/>
                <a:cs typeface="Cambria"/>
                <a:sym typeface="Cambria"/>
              </a:defRPr>
            </a:pPr>
            <a:r>
              <a:t> Your name on an attractive label at the base of one of our majestic trees. </a:t>
            </a:r>
          </a:p>
          <a:p>
            <a:pPr marL="0" indent="0">
              <a:buClr>
                <a:srgbClr val="FF002E"/>
              </a:buClr>
              <a:buFontTx/>
              <a:buChar char="❑"/>
              <a:defRPr sz="1900">
                <a:latin typeface="Cambria"/>
                <a:ea typeface="Cambria"/>
                <a:cs typeface="Cambria"/>
                <a:sym typeface="Cambria"/>
              </a:defRPr>
            </a:pPr>
            <a:r>
              <a:t> Your gift will be recognized in </a:t>
            </a:r>
            <a:r>
              <a:rPr i="1"/>
              <a:t>American Rose </a:t>
            </a:r>
            <a:r>
              <a:t>through 2022.</a:t>
            </a:r>
            <a:endParaRPr i="1"/>
          </a:p>
          <a:p>
            <a:pPr marL="0" indent="0">
              <a:buClr>
                <a:srgbClr val="FF002E"/>
              </a:buClr>
              <a:buFontTx/>
              <a:buChar char="❑"/>
              <a:defRPr sz="1900">
                <a:latin typeface="Cambria"/>
                <a:ea typeface="Cambria"/>
                <a:cs typeface="Cambria"/>
                <a:sym typeface="Cambria"/>
              </a:defRPr>
            </a:pPr>
            <a:r>
              <a:t> Your name will be inscribed on our permanent 50</a:t>
            </a:r>
            <a:r>
              <a:rPr baseline="30000"/>
              <a:t>th</a:t>
            </a:r>
            <a:r>
              <a:t> Anniversary Wall . . </a:t>
            </a:r>
            <a:br/>
            <a:r>
              <a:t>  </a:t>
            </a:r>
            <a:endParaRPr b="1"/>
          </a:p>
          <a:p>
            <a:pPr marL="0" indent="0" algn="ctr">
              <a:buSzTx/>
              <a:buNone/>
              <a:defRPr sz="1900" b="1">
                <a:latin typeface="Cambria"/>
                <a:ea typeface="Cambria"/>
                <a:cs typeface="Cambria"/>
                <a:sym typeface="Cambria"/>
              </a:defRPr>
            </a:pPr>
            <a:r>
              <a:t>THE GREAT AMERICAN ROSE GARDEN RESTORATION Donor Wall.</a:t>
            </a:r>
            <a:br/>
            <a:endParaRP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NAMING OPPORTUNITIES:…"/>
          <p:cNvSpPr txBox="1">
            <a:spLocks noGrp="1"/>
          </p:cNvSpPr>
          <p:nvPr>
            <p:ph type="body" idx="4294967295"/>
          </p:nvPr>
        </p:nvSpPr>
        <p:spPr>
          <a:xfrm>
            <a:off x="533400" y="1371600"/>
            <a:ext cx="8382000" cy="3962400"/>
          </a:xfrm>
          <a:prstGeom prst="rect">
            <a:avLst/>
          </a:prstGeom>
        </p:spPr>
        <p:txBody>
          <a:bodyPr>
            <a:normAutofit/>
          </a:bodyPr>
          <a:lstStyle/>
          <a:p>
            <a:pPr marL="0" indent="0">
              <a:buSzTx/>
              <a:buNone/>
              <a:defRPr b="1">
                <a:latin typeface="Cambria"/>
                <a:ea typeface="Cambria"/>
                <a:cs typeface="Cambria"/>
                <a:sym typeface="Cambria"/>
              </a:defRPr>
            </a:pPr>
            <a:r>
              <a:t>NAMING OPPORTUNITIES:</a:t>
            </a:r>
            <a:r>
              <a:rPr b="0"/>
              <a:t> </a:t>
            </a:r>
          </a:p>
          <a:p>
            <a:pPr marL="0" indent="0">
              <a:buSzTx/>
              <a:buNone/>
              <a:defRPr>
                <a:latin typeface="Cambria"/>
                <a:ea typeface="Cambria"/>
                <a:cs typeface="Cambria"/>
                <a:sym typeface="Cambria"/>
              </a:defRPr>
            </a:pPr>
            <a:r>
              <a:t>Donors opportunities for naming gardens or garden elements – </a:t>
            </a:r>
          </a:p>
          <a:p>
            <a:pPr marL="0" indent="0">
              <a:buSzTx/>
              <a:buNone/>
              <a:defRPr b="1">
                <a:latin typeface="Cambria"/>
                <a:ea typeface="Cambria"/>
                <a:cs typeface="Cambria"/>
                <a:sym typeface="Cambria"/>
              </a:defRPr>
            </a:pPr>
            <a:r>
              <a:t>donate</a:t>
            </a:r>
            <a:r>
              <a:rPr b="0"/>
              <a:t> </a:t>
            </a:r>
            <a:r>
              <a:t>$10,000 or more</a:t>
            </a:r>
            <a:r>
              <a:rPr b="0"/>
              <a:t>: </a:t>
            </a:r>
            <a:br>
              <a:rPr b="0"/>
            </a:br>
            <a:endParaRPr b="0"/>
          </a:p>
          <a:p>
            <a:pPr marL="0" indent="0">
              <a:buClr>
                <a:srgbClr val="FF002E"/>
              </a:buClr>
              <a:buFontTx/>
              <a:buChar char="❑"/>
              <a:defRPr>
                <a:latin typeface="Cambria"/>
                <a:ea typeface="Cambria"/>
                <a:cs typeface="Cambria"/>
                <a:sym typeface="Cambria"/>
              </a:defRPr>
            </a:pPr>
            <a:r>
              <a:t> Your gift will be recognized in </a:t>
            </a:r>
            <a:r>
              <a:rPr i="1"/>
              <a:t>American Rose </a:t>
            </a:r>
            <a:r>
              <a:t>through 2022. </a:t>
            </a:r>
          </a:p>
          <a:p>
            <a:pPr marL="0" indent="0">
              <a:buClr>
                <a:srgbClr val="FF002E"/>
              </a:buClr>
              <a:buFontTx/>
              <a:buChar char="❑"/>
              <a:defRPr>
                <a:latin typeface="Cambria"/>
                <a:ea typeface="Cambria"/>
                <a:cs typeface="Cambria"/>
                <a:sym typeface="Cambria"/>
              </a:defRPr>
            </a:pPr>
            <a:r>
              <a:t> Your gift will be honored with special signage in the garden.</a:t>
            </a:r>
          </a:p>
          <a:p>
            <a:pPr marL="0" indent="0">
              <a:buClr>
                <a:srgbClr val="FF002E"/>
              </a:buClr>
              <a:buFontTx/>
              <a:buChar char="❑"/>
              <a:defRPr>
                <a:latin typeface="Cambria"/>
                <a:ea typeface="Cambria"/>
                <a:cs typeface="Cambria"/>
                <a:sym typeface="Cambria"/>
              </a:defRPr>
            </a:pPr>
            <a:r>
              <a:t> Your name will be inscribed on our permanent 50</a:t>
            </a:r>
            <a:r>
              <a:rPr baseline="30000"/>
              <a:t>th</a:t>
            </a:r>
            <a:r>
              <a:t> Anniversary Wall . . .</a:t>
            </a:r>
          </a:p>
          <a:p>
            <a:pPr marL="0" indent="0" algn="ctr">
              <a:buSzTx/>
              <a:buNone/>
            </a:pPr>
            <a:br>
              <a:rPr>
                <a:latin typeface="Cambria"/>
                <a:ea typeface="Cambria"/>
                <a:cs typeface="Cambria"/>
                <a:sym typeface="Cambria"/>
              </a:rPr>
            </a:br>
            <a:r>
              <a:rPr b="1">
                <a:latin typeface="Cambria"/>
                <a:ea typeface="Cambria"/>
                <a:cs typeface="Cambria"/>
                <a:sym typeface="Cambria"/>
              </a:rPr>
              <a:t>THE GREAT AMERICAN ROSE GARDEN RESTORATION Donor Wall. </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Title"/>
          <p:cNvSpPr txBox="1">
            <a:spLocks noGrp="1"/>
          </p:cNvSpPr>
          <p:nvPr>
            <p:ph type="title" idx="4294967295"/>
          </p:nvPr>
        </p:nvSpPr>
        <p:spPr>
          <a:xfrm>
            <a:off x="628650" y="365125"/>
            <a:ext cx="7886700" cy="1325563"/>
          </a:xfrm>
          <a:prstGeom prst="rect">
            <a:avLst/>
          </a:prstGeom>
        </p:spPr>
        <p:txBody>
          <a:bodyPr>
            <a:normAutofit/>
          </a:bodyPr>
          <a:lstStyle/>
          <a:p>
            <a:endParaRPr/>
          </a:p>
        </p:txBody>
      </p:sp>
      <p:sp>
        <p:nvSpPr>
          <p:cNvPr id="273" name="Please contact:…"/>
          <p:cNvSpPr txBox="1">
            <a:spLocks noGrp="1"/>
          </p:cNvSpPr>
          <p:nvPr>
            <p:ph type="body" idx="4294967295"/>
          </p:nvPr>
        </p:nvSpPr>
        <p:spPr>
          <a:xfrm>
            <a:off x="457200" y="1028700"/>
            <a:ext cx="8058150" cy="4114800"/>
          </a:xfrm>
          <a:prstGeom prst="rect">
            <a:avLst/>
          </a:prstGeom>
        </p:spPr>
        <p:txBody>
          <a:bodyPr>
            <a:normAutofit/>
          </a:bodyPr>
          <a:lstStyle/>
          <a:p>
            <a:pPr marL="0" indent="0">
              <a:buSzTx/>
              <a:buNone/>
              <a:defRPr sz="2800" b="1">
                <a:latin typeface="Cambria"/>
                <a:ea typeface="Cambria"/>
                <a:cs typeface="Cambria"/>
                <a:sym typeface="Cambria"/>
              </a:defRPr>
            </a:pPr>
            <a:r>
              <a:t>Please contact:</a:t>
            </a:r>
          </a:p>
          <a:p>
            <a:pPr marL="0" indent="0">
              <a:defRPr sz="2800" b="1">
                <a:latin typeface="Cambria"/>
                <a:ea typeface="Cambria"/>
                <a:cs typeface="Cambria"/>
                <a:sym typeface="Cambria"/>
              </a:defRPr>
            </a:pPr>
            <a:r>
              <a:t>Dr. Jim Hering </a:t>
            </a:r>
            <a:r>
              <a:rPr u="sng">
                <a:solidFill>
                  <a:srgbClr val="0563C1"/>
                </a:solidFill>
                <a:uFill>
                  <a:solidFill>
                    <a:srgbClr val="0563C1"/>
                  </a:solidFill>
                </a:uFill>
                <a:hlinkClick r:id="rId2"/>
              </a:rPr>
              <a:t>rosehering@roadrunner.com</a:t>
            </a:r>
          </a:p>
          <a:p>
            <a:pPr marL="0" indent="0">
              <a:buSzTx/>
              <a:buNone/>
              <a:defRPr sz="2800" b="1">
                <a:latin typeface="Cambria"/>
                <a:ea typeface="Cambria"/>
                <a:cs typeface="Cambria"/>
                <a:sym typeface="Cambria"/>
              </a:defRPr>
            </a:pPr>
            <a:r>
              <a:t>or</a:t>
            </a:r>
          </a:p>
          <a:p>
            <a:pPr marL="0" indent="0">
              <a:defRPr sz="2800" b="1">
                <a:latin typeface="Cambria"/>
                <a:ea typeface="Cambria"/>
                <a:cs typeface="Cambria"/>
                <a:sym typeface="Cambria"/>
              </a:defRPr>
            </a:pPr>
            <a:r>
              <a:t>Jon Corkern </a:t>
            </a:r>
            <a:r>
              <a:rPr u="sng">
                <a:solidFill>
                  <a:srgbClr val="0563C1"/>
                </a:solidFill>
                <a:uFill>
                  <a:solidFill>
                    <a:srgbClr val="0563C1"/>
                  </a:solidFill>
                </a:uFill>
                <a:hlinkClick r:id="rId3"/>
              </a:rPr>
              <a:t>Jon@rose.org</a:t>
            </a:r>
            <a:r>
              <a:t> </a:t>
            </a:r>
          </a:p>
          <a:p>
            <a:pPr marL="0" indent="0">
              <a:buSzTx/>
              <a:buNone/>
              <a:defRPr sz="2800" b="1">
                <a:latin typeface="Cambria"/>
                <a:ea typeface="Cambria"/>
                <a:cs typeface="Cambria"/>
                <a:sym typeface="Cambria"/>
              </a:defRPr>
            </a:pPr>
            <a:r>
              <a:t>or </a:t>
            </a:r>
          </a:p>
          <a:p>
            <a:pPr marL="0" indent="0">
              <a:defRPr sz="2800" b="1">
                <a:latin typeface="Cambria"/>
                <a:ea typeface="Cambria"/>
                <a:cs typeface="Cambria"/>
                <a:sym typeface="Cambria"/>
              </a:defRPr>
            </a:pPr>
            <a:r>
              <a:t>Marilyn Wellan </a:t>
            </a:r>
            <a:r>
              <a:rPr u="sng">
                <a:solidFill>
                  <a:srgbClr val="0563C1"/>
                </a:solidFill>
                <a:uFill>
                  <a:solidFill>
                    <a:srgbClr val="0563C1"/>
                  </a:solidFill>
                </a:uFill>
                <a:hlinkClick r:id="rId4"/>
              </a:rPr>
              <a:t>roseusa@suddenlink.net</a:t>
            </a:r>
            <a:r>
              <a:t>  </a:t>
            </a:r>
          </a:p>
          <a:p>
            <a:pPr marL="0" indent="0">
              <a:buSzTx/>
              <a:buNone/>
              <a:defRPr sz="2800" b="1">
                <a:latin typeface="Cambria"/>
                <a:ea typeface="Cambria"/>
                <a:cs typeface="Cambria"/>
                <a:sym typeface="Cambria"/>
              </a:defRPr>
            </a:pPr>
            <a:r>
              <a:t>to discuss Restoration needs and donor options.</a:t>
            </a:r>
          </a:p>
        </p:txBody>
      </p:sp>
      <p:pic>
        <p:nvPicPr>
          <p:cNvPr id="274" name="image.jpeg" descr="image.jpeg"/>
          <p:cNvPicPr>
            <a:picLocks noChangeAspect="1"/>
          </p:cNvPicPr>
          <p:nvPr/>
        </p:nvPicPr>
        <p:blipFill>
          <a:blip r:embed="rId5"/>
          <a:stretch>
            <a:fillRect/>
          </a:stretch>
        </p:blipFill>
        <p:spPr>
          <a:xfrm rot="16200000">
            <a:off x="4693443" y="4553743"/>
            <a:ext cx="1895476" cy="1951039"/>
          </a:xfrm>
          <a:prstGeom prst="rect">
            <a:avLst/>
          </a:prstGeom>
          <a:ln w="12700">
            <a:miter lim="400000"/>
          </a:ln>
        </p:spPr>
      </p:pic>
      <p:pic>
        <p:nvPicPr>
          <p:cNvPr id="275" name="image.jpeg" descr="image.jpeg"/>
          <p:cNvPicPr>
            <a:picLocks noChangeAspect="1"/>
          </p:cNvPicPr>
          <p:nvPr/>
        </p:nvPicPr>
        <p:blipFill>
          <a:blip r:embed="rId6"/>
          <a:stretch>
            <a:fillRect/>
          </a:stretch>
        </p:blipFill>
        <p:spPr>
          <a:xfrm>
            <a:off x="6616700" y="4581525"/>
            <a:ext cx="2527300" cy="28448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HARDTNER CHAPEL c. 1970s, site of weddings &amp; other events.  Several nearby rose gardens provide blooms for brides and their wedding parties along paths leading to the log Chapel."/>
          <p:cNvSpPr txBox="1">
            <a:spLocks noGrp="1"/>
          </p:cNvSpPr>
          <p:nvPr>
            <p:ph type="title" idx="4294967295"/>
          </p:nvPr>
        </p:nvSpPr>
        <p:spPr>
          <a:xfrm>
            <a:off x="190499" y="88900"/>
            <a:ext cx="8763002" cy="1381125"/>
          </a:xfrm>
          <a:prstGeom prst="rect">
            <a:avLst/>
          </a:prstGeom>
        </p:spPr>
        <p:txBody>
          <a:bodyPr>
            <a:normAutofit/>
          </a:bodyPr>
          <a:lstStyle/>
          <a:p>
            <a:pPr>
              <a:defRPr sz="2400" b="1">
                <a:latin typeface="Cambria"/>
                <a:ea typeface="Cambria"/>
                <a:cs typeface="Cambria"/>
                <a:sym typeface="Cambria"/>
              </a:defRPr>
            </a:pPr>
            <a:r>
              <a:rPr dirty="0"/>
              <a:t>HARDTNER CHAPEL c. 1970s, site of weddings &amp; other events. </a:t>
            </a:r>
            <a:br>
              <a:rPr dirty="0"/>
            </a:br>
            <a:r>
              <a:rPr dirty="0"/>
              <a:t>Several nearby rose gardens provide blooms for brides and their wedding parties along paths leading to the log Chapel. </a:t>
            </a:r>
          </a:p>
        </p:txBody>
      </p:sp>
      <p:pic>
        <p:nvPicPr>
          <p:cNvPr id="42" name="image.jpeg" descr="image.jpeg"/>
          <p:cNvPicPr>
            <a:picLocks noChangeAspect="1"/>
          </p:cNvPicPr>
          <p:nvPr/>
        </p:nvPicPr>
        <p:blipFill>
          <a:blip r:embed="rId2"/>
          <a:stretch>
            <a:fillRect/>
          </a:stretch>
        </p:blipFill>
        <p:spPr>
          <a:xfrm>
            <a:off x="304800" y="1360487"/>
            <a:ext cx="8534400" cy="577373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Thank you for your participation  and support for the gardens through the years and for your support now for the Great Rose GardenRestoration  2017-2022"/>
          <p:cNvSpPr txBox="1">
            <a:spLocks noGrp="1"/>
          </p:cNvSpPr>
          <p:nvPr>
            <p:ph type="body" idx="4294967295"/>
          </p:nvPr>
        </p:nvSpPr>
        <p:spPr>
          <a:xfrm>
            <a:off x="-1" y="838199"/>
            <a:ext cx="9144002" cy="4953002"/>
          </a:xfrm>
          <a:prstGeom prst="rect">
            <a:avLst/>
          </a:prstGeom>
        </p:spPr>
        <p:txBody>
          <a:bodyPr>
            <a:normAutofit/>
          </a:bodyPr>
          <a:lstStyle/>
          <a:p>
            <a:pPr marL="140588" indent="-140588" algn="ctr" defTabSz="562355">
              <a:spcBef>
                <a:spcPts val="500"/>
              </a:spcBef>
              <a:defRPr sz="4920">
                <a:latin typeface="Edwardian Script ITC"/>
                <a:ea typeface="Edwardian Script ITC"/>
                <a:cs typeface="Edwardian Script ITC"/>
                <a:sym typeface="Edwardian Script ITC"/>
              </a:defRPr>
            </a:pPr>
            <a:r>
              <a:rPr dirty="0"/>
              <a:t>Thank you for your participation </a:t>
            </a:r>
            <a:br>
              <a:rPr dirty="0"/>
            </a:br>
            <a:r>
              <a:rPr dirty="0"/>
              <a:t>and support for the gardens through the years </a:t>
            </a:r>
            <a:br>
              <a:rPr lang="en-US" dirty="0"/>
            </a:br>
            <a:r>
              <a:rPr dirty="0"/>
              <a:t>and for your support now for the</a:t>
            </a:r>
            <a:br>
              <a:rPr dirty="0"/>
            </a:br>
            <a:r>
              <a:rPr dirty="0"/>
              <a:t>Great Rose </a:t>
            </a:r>
            <a:r>
              <a:rPr dirty="0" err="1"/>
              <a:t>GardenRestoration</a:t>
            </a:r>
            <a:r>
              <a:rPr dirty="0"/>
              <a:t> </a:t>
            </a:r>
            <a:br>
              <a:rPr dirty="0"/>
            </a:br>
            <a:r>
              <a:rPr sz="1968" dirty="0">
                <a:latin typeface="Cambria"/>
                <a:ea typeface="Cambria"/>
                <a:cs typeface="Cambria"/>
                <a:sym typeface="Cambria"/>
              </a:rPr>
              <a:t>2017-2022</a:t>
            </a:r>
          </a:p>
        </p:txBody>
      </p:sp>
      <p:pic>
        <p:nvPicPr>
          <p:cNvPr id="278" name="image.jpeg" descr="image.jpeg"/>
          <p:cNvPicPr>
            <a:picLocks noChangeAspect="1"/>
          </p:cNvPicPr>
          <p:nvPr/>
        </p:nvPicPr>
        <p:blipFill>
          <a:blip r:embed="rId2"/>
          <a:stretch>
            <a:fillRect/>
          </a:stretch>
        </p:blipFill>
        <p:spPr>
          <a:xfrm>
            <a:off x="3930650" y="5511800"/>
            <a:ext cx="1282700" cy="13208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ASIAN TEA HOUSE &amp; GARDENS c. 1970s.  A favorite site, the gardens are being expanded in  2018-2019 to provide additional interest."/>
          <p:cNvSpPr txBox="1">
            <a:spLocks noGrp="1"/>
          </p:cNvSpPr>
          <p:nvPr>
            <p:ph type="title" idx="4294967295"/>
          </p:nvPr>
        </p:nvSpPr>
        <p:spPr>
          <a:xfrm>
            <a:off x="304800" y="30162"/>
            <a:ext cx="8534400" cy="1417638"/>
          </a:xfrm>
          <a:prstGeom prst="rect">
            <a:avLst/>
          </a:prstGeom>
        </p:spPr>
        <p:txBody>
          <a:bodyPr>
            <a:normAutofit/>
          </a:bodyPr>
          <a:lstStyle/>
          <a:p>
            <a:pPr>
              <a:defRPr sz="2400" b="1">
                <a:latin typeface="Cambria"/>
                <a:ea typeface="Cambria"/>
                <a:cs typeface="Cambria"/>
                <a:sym typeface="Cambria"/>
              </a:defRPr>
            </a:pPr>
            <a:r>
              <a:rPr dirty="0"/>
              <a:t>ASIAN TEA HOUSE &amp; GARDENS c. 1970s. </a:t>
            </a:r>
            <a:br>
              <a:rPr dirty="0"/>
            </a:br>
            <a:r>
              <a:rPr dirty="0"/>
              <a:t>A favorite site, the gardens are being expanded in </a:t>
            </a:r>
            <a:br>
              <a:rPr dirty="0"/>
            </a:br>
            <a:r>
              <a:rPr dirty="0"/>
              <a:t>2018-2019 to provide additional interest.</a:t>
            </a:r>
          </a:p>
        </p:txBody>
      </p:sp>
      <p:pic>
        <p:nvPicPr>
          <p:cNvPr id="45" name="image.jpeg" descr="image.jpeg"/>
          <p:cNvPicPr>
            <a:picLocks noChangeAspect="1"/>
          </p:cNvPicPr>
          <p:nvPr/>
        </p:nvPicPr>
        <p:blipFill>
          <a:blip r:embed="rId2"/>
          <a:stretch>
            <a:fillRect/>
          </a:stretch>
        </p:blipFill>
        <p:spPr>
          <a:xfrm>
            <a:off x="457200" y="1447800"/>
            <a:ext cx="8170863" cy="529748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image.tif" descr="image.tif"/>
          <p:cNvPicPr>
            <a:picLocks noChangeAspect="1"/>
          </p:cNvPicPr>
          <p:nvPr/>
        </p:nvPicPr>
        <p:blipFill>
          <a:blip r:embed="rId2"/>
          <a:stretch>
            <a:fillRect/>
          </a:stretch>
        </p:blipFill>
        <p:spPr>
          <a:xfrm>
            <a:off x="-609600" y="1897062"/>
            <a:ext cx="9891713" cy="4953001"/>
          </a:xfrm>
          <a:prstGeom prst="rect">
            <a:avLst/>
          </a:prstGeom>
          <a:ln w="12700">
            <a:miter lim="400000"/>
          </a:ln>
        </p:spPr>
      </p:pic>
      <p:sp>
        <p:nvSpPr>
          <p:cNvPr id="48" name="KLIMA EDUCATION &amp; VISITOR CENTER c. 2005, site of horticulture-educational programs, events and receptions.  Hering Gift Shop, Schorr Library, Whitaker Hall, Wellan Terrace, meeting rooms, bride’s suite, catering kitchen –  all make Klima Rose Hall valuable and useful."/>
          <p:cNvSpPr txBox="1">
            <a:spLocks noGrp="1"/>
          </p:cNvSpPr>
          <p:nvPr>
            <p:ph type="title" idx="4294967295"/>
          </p:nvPr>
        </p:nvSpPr>
        <p:spPr>
          <a:xfrm>
            <a:off x="152400" y="152400"/>
            <a:ext cx="8956675" cy="1752600"/>
          </a:xfrm>
          <a:prstGeom prst="rect">
            <a:avLst/>
          </a:prstGeom>
        </p:spPr>
        <p:txBody>
          <a:bodyPr>
            <a:normAutofit/>
          </a:bodyPr>
          <a:lstStyle/>
          <a:p>
            <a:pPr>
              <a:defRPr sz="2400" b="1">
                <a:latin typeface="Cambria"/>
                <a:ea typeface="Cambria"/>
                <a:cs typeface="Cambria"/>
                <a:sym typeface="Cambria"/>
              </a:defRPr>
            </a:pPr>
            <a:r>
              <a:rPr dirty="0"/>
              <a:t>KLIMA EDUCATION &amp; VISITOR CENTER c. 2005, site of horticulture-educational programs, events and receptions.  </a:t>
            </a:r>
            <a:r>
              <a:rPr dirty="0" err="1"/>
              <a:t>Hering</a:t>
            </a:r>
            <a:r>
              <a:rPr dirty="0"/>
              <a:t> Gift Shop, Schorr Library, Whitaker Hall, Wellan Terrace, meeting rooms, bride’s suite, catering kitchen – </a:t>
            </a:r>
            <a:br>
              <a:rPr dirty="0"/>
            </a:br>
            <a:r>
              <a:rPr dirty="0"/>
              <a:t>all make Klima Rose Hall valuable and useful.</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WATKINS REFLECTION POOL c. 2007 The reflection pool has been a magnificent addition, for the view from Wellan Terrace at Klima Rose Hall, and looking back toward the building. Allees of trees will be planted on both sides of the pool in spring 2019, providing additional grand and beautiful elements to the garden. The pool sets the tone for the overall gardens, one of serenity."/>
          <p:cNvSpPr txBox="1">
            <a:spLocks noGrp="1"/>
          </p:cNvSpPr>
          <p:nvPr>
            <p:ph type="title" idx="4294967295"/>
          </p:nvPr>
        </p:nvSpPr>
        <p:spPr>
          <a:xfrm>
            <a:off x="152400" y="355600"/>
            <a:ext cx="8839200" cy="1905000"/>
          </a:xfrm>
          <a:prstGeom prst="rect">
            <a:avLst/>
          </a:prstGeom>
        </p:spPr>
        <p:txBody>
          <a:bodyPr>
            <a:noAutofit/>
          </a:bodyPr>
          <a:lstStyle/>
          <a:p>
            <a:pPr defTabSz="569213">
              <a:defRPr sz="1826" b="1">
                <a:latin typeface="Cambria"/>
                <a:ea typeface="Cambria"/>
                <a:cs typeface="Cambria"/>
                <a:sym typeface="Cambria"/>
              </a:defRPr>
            </a:pPr>
            <a:r>
              <a:rPr sz="2400" dirty="0"/>
              <a:t>WATKINS REFLECTION POOL c. 2007</a:t>
            </a:r>
            <a:br>
              <a:rPr sz="2400" dirty="0"/>
            </a:br>
            <a:r>
              <a:rPr sz="2400" dirty="0"/>
              <a:t>The reflection pool has been a magnificent addition, for the view from Wellan Terrace at Klima Rose Hall, and looking back toward the building. </a:t>
            </a:r>
            <a:r>
              <a:rPr sz="2400" dirty="0" err="1"/>
              <a:t>Allees</a:t>
            </a:r>
            <a:r>
              <a:rPr sz="2400" dirty="0"/>
              <a:t> of trees will be planted on both sides of the pool in spring 2019, providing additional grand and beautiful elements to the garden. The pool sets the tone for the overall gardens, one of serenity. </a:t>
            </a:r>
          </a:p>
        </p:txBody>
      </p:sp>
      <p:pic>
        <p:nvPicPr>
          <p:cNvPr id="51" name="image.tif" descr="image.tif"/>
          <p:cNvPicPr>
            <a:picLocks noChangeAspect="1"/>
          </p:cNvPicPr>
          <p:nvPr/>
        </p:nvPicPr>
        <p:blipFill>
          <a:blip r:embed="rId2"/>
          <a:stretch>
            <a:fillRect/>
          </a:stretch>
        </p:blipFill>
        <p:spPr>
          <a:xfrm>
            <a:off x="-42069" y="2590800"/>
            <a:ext cx="9228138" cy="42672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Times New Roman"/>
        <a:ea typeface="Times New Roman"/>
        <a:cs typeface="Times New Roma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Times New Roman"/>
        <a:ea typeface="Times New Roman"/>
        <a:cs typeface="Times New Roma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1825</TotalTime>
  <Words>1678</Words>
  <Application>Microsoft Macintosh PowerPoint</Application>
  <PresentationFormat>On-screen Show (4:3)</PresentationFormat>
  <Paragraphs>241</Paragraphs>
  <Slides>60</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60</vt:i4>
      </vt:variant>
    </vt:vector>
  </HeadingPairs>
  <TitlesOfParts>
    <vt:vector size="70" baseType="lpstr">
      <vt:lpstr>Arial</vt:lpstr>
      <vt:lpstr>Calibri</vt:lpstr>
      <vt:lpstr>Calibri Light</vt:lpstr>
      <vt:lpstr>Cambria</vt:lpstr>
      <vt:lpstr>Edwardian Script ITC</vt:lpstr>
      <vt:lpstr>SignPainter HouseScript</vt:lpstr>
      <vt:lpstr>SignPainter-HouseScript Semibol</vt:lpstr>
      <vt:lpstr>Techno</vt:lpstr>
      <vt:lpstr>Times New Roman</vt:lpstr>
      <vt:lpstr>Office Theme</vt:lpstr>
      <vt:lpstr>PowerPoint Presentation</vt:lpstr>
      <vt:lpstr> and a theme:  The new gardens will tell . . .  ‘The HISTORY of the ROSE IN AMERICA’ </vt:lpstr>
      <vt:lpstr>  The American Rose Center showcases a number of valuable, well-maintained, unemcumbered assets.  We begin the Great Garden Restoration with an important history behind us. We have a lot to be proud of in the existing structures. Take a look . . . . . .</vt:lpstr>
      <vt:lpstr>The THIGPEN-HEROLD ADMINISTRATION BUILDING was built soon after the property was received as a gift in 1970. The gardens were designed in 1972, and installed and occupied as ARS National Headquarters in 1974.   In 2022, at the completion of our restoration plan, the American Rose Center will celebrate its 50th anniversary. </vt:lpstr>
      <vt:lpstr>WINDSOUNDS c. 1970s, is the garden’s ”signature”.   It  is the site of the new ARC International Rose Trials, to begin in 2019.</vt:lpstr>
      <vt:lpstr>HARDTNER CHAPEL c. 1970s, site of weddings &amp; other events.  Several nearby rose gardens provide blooms for brides and their wedding parties along paths leading to the log Chapel. </vt:lpstr>
      <vt:lpstr>ASIAN TEA HOUSE &amp; GARDENS c. 1970s.  A favorite site, the gardens are being expanded in  2018-2019 to provide additional interest.</vt:lpstr>
      <vt:lpstr>KLIMA EDUCATION &amp; VISITOR CENTER c. 2005, site of horticulture-educational programs, events and receptions.  Hering Gift Shop, Schorr Library, Whitaker Hall, Wellan Terrace, meeting rooms, bride’s suite, catering kitchen –  all make Klima Rose Hall valuable and useful.</vt:lpstr>
      <vt:lpstr>WATKINS REFLECTION POOL c. 2007 The reflection pool has been a magnificent addition, for the view from Wellan Terrace at Klima Rose Hall, and looking back toward the building. Allees of trees will be planted on both sides of the pool in spring 2019, providing additional grand and beautiful elements to the garden. The pool sets the tone for the overall gardens, one of serenity. </vt:lpstr>
      <vt:lpstr>THE MASTER PLAN was created in 2017 - it is a five-year plan to totally restore the gardens at the American Rose Center . . .  to re-create a world class garden we can be proud of; where our garden takes its rightful place among the great rose gardens of the world.   The Master Plan tells the history of the gardens, and tells of our future through the goals we have set.</vt:lpstr>
      <vt:lpstr>PowerPoint Presentation</vt:lpstr>
      <vt:lpstr>PowerPoint Presentation</vt:lpstr>
      <vt:lpstr>PowerPoint Presentation</vt:lpstr>
      <vt:lpstr>  </vt:lpstr>
      <vt:lpstr>“The Collin County Rose Society is a small rose society in suburban Dallas.  We have about 30 member families with an annual operating budget of less than $1,000 with a treasury of $16,000.  We took an honest look at the amount of money we had relative to our needs.  . . . The Board decided it was irresponsible for us to just sit on such a large amount of money.   We decided to put some of that money to work and voted to donate $10,000 to the Great Garden Restoration Project.  It is great feeling to know that our money will be used to help build a wonderful rose garden for the American Rose Society.   “Collin County Rose Society is issuing a challenge to all the other rose societies around the country to join us in supporting the Great Garden Restoration Project.     “Many Rose Societies are sitting on monies in their treasuries far in excess of the amount actually needed to sustain and operate their local society.  Unless these societies actually have some specific targeted use planned for those excess funds, I suggest that they could be put to much better use NOW to help the American Rose Center build a truly Great Rose Garden at the ARS National Headquarters!”                 Claude Graves for Collin County Rose Society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OLD MAP . . .  72 Gardens &amp; Garden Elements</vt:lpstr>
      <vt:lpstr>THE NEW “CORE” GARDEN location -  Looking for that WOW factor!</vt:lpstr>
      <vt:lpstr>TO BE RETAINED OUTSIDE THE “CORE” GARDEN  ENTRANCE GARDEN (1) BUCKEYE GARDEN (2) AUSTIN GARDEN (6) WELLAN LAWN TERRACE  (3) CHAPEL and WEDDING RING GARDEN (37) GDN OF LOUISIANA           TREES &amp; SHRUBS (30) ASIAN GARDEN (35, 36, 37) WINDSOUNDS (39) CAMELLIA GARDEN (66) CHILDREN’S GARDEN &amp;           PLAYGROUND (69, 70, 71) TRAIN &amp; FUTURE TRACK (54)  NEW:  HONOR GARDEN (32) ANGEL GARDEN (33) LABYRINTH GARDEN (34) SHANLEY-DELVECCHIO ROSE          GARDEN GATE PAVILION </vt:lpstr>
      <vt:lpstr>TO BE RETAINED . . .  INSIDE THE “CORE” GARDEN  GRIFFITH BUCK VARIETIES RADLER VARIETIES POLLINATOR GARDEN HERITAGE ROSES GARDEN HERB SOCIETY GARDEN MINIATURE/MINIFLORA          ROSE GARDEN</vt:lpstr>
      <vt:lpstr>“CORE” GARDEN THEME:  “The    History of    the Rose    in America”  Beginning with the new J. HORACE MCFARLAND PLAZA</vt:lpstr>
      <vt:lpstr>PowerPoint Presentation</vt:lpstr>
      <vt:lpstr>Here it is—the inspiration for the Garden Design . . . . telling  ‘The History of the Rose in America’  . . . . . the rose in TIME.  Our new gardens are inspired  by the gears of a vintage timepiece.</vt:lpstr>
      <vt:lpstr>PowerPoint Presentation</vt:lpstr>
      <vt:lpstr>PowerPoint Presentation</vt:lpstr>
      <vt:lpstr>PowerPoint Presentation</vt:lpstr>
      <vt:lpstr>Looking back:  CORE GARDEN After cutting of the trees, the ”core garden” is a large bald spot - a ‘blank canvas.’   THIS IS A WINTER PHOTO. Rye grass was seeded in the area to provide a ground cover.  The design’s ‘watch parts’ will connect to the three existing circular  gardens along the main walk. </vt:lpstr>
      <vt:lpstr>‘Core Garden’ where the garden tour will begin- at  J. Horace McFarland Plaza.</vt:lpstr>
      <vt:lpstr>WINDSOUNDS CARILON TOWER –-   site of INTERNATIONAL ROSE TRIALS Plenty of room for expansion.  Note Klima Rose Hall in distant center.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Uniform signage throughout the gardens</vt:lpstr>
      <vt:lpstr>PowerPoint Presentation</vt:lpstr>
      <vt:lpstr>PowerPoint Presentation</vt:lpstr>
      <vt:lpstr>PowerPoint Presentation</vt:lpstr>
      <vt:lpstr>PowerPoint Presentation</vt:lpstr>
      <vt:lpstr>FROM THE COORDINATOR:  “Make no little plans; they have no magic to stir men’s blood and probably themselves will not be realized. Make big plans; aim high and hope and work; remembering that a noble, logical design once recorded will never die, but long after we are gone will be a living thing . . . .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Myron Wellan</cp:lastModifiedBy>
  <cp:revision>17</cp:revision>
  <dcterms:modified xsi:type="dcterms:W3CDTF">2019-07-11T20:09:45Z</dcterms:modified>
</cp:coreProperties>
</file>