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50"/>
  </p:notesMasterIdLst>
  <p:sldIdLst>
    <p:sldId id="312" r:id="rId2"/>
    <p:sldId id="260" r:id="rId3"/>
    <p:sldId id="320" r:id="rId4"/>
    <p:sldId id="256" r:id="rId5"/>
    <p:sldId id="257" r:id="rId6"/>
    <p:sldId id="258" r:id="rId7"/>
    <p:sldId id="306" r:id="rId8"/>
    <p:sldId id="316" r:id="rId9"/>
    <p:sldId id="317" r:id="rId10"/>
    <p:sldId id="259" r:id="rId11"/>
    <p:sldId id="283" r:id="rId12"/>
    <p:sldId id="286" r:id="rId13"/>
    <p:sldId id="318" r:id="rId14"/>
    <p:sldId id="326" r:id="rId15"/>
    <p:sldId id="263" r:id="rId16"/>
    <p:sldId id="284" r:id="rId17"/>
    <p:sldId id="265" r:id="rId18"/>
    <p:sldId id="285" r:id="rId19"/>
    <p:sldId id="264" r:id="rId20"/>
    <p:sldId id="293" r:id="rId21"/>
    <p:sldId id="319" r:id="rId22"/>
    <p:sldId id="307" r:id="rId23"/>
    <p:sldId id="309" r:id="rId24"/>
    <p:sldId id="321" r:id="rId25"/>
    <p:sldId id="322" r:id="rId26"/>
    <p:sldId id="267" r:id="rId27"/>
    <p:sldId id="323" r:id="rId28"/>
    <p:sldId id="324" r:id="rId29"/>
    <p:sldId id="325" r:id="rId30"/>
    <p:sldId id="308" r:id="rId31"/>
    <p:sldId id="289" r:id="rId32"/>
    <p:sldId id="305" r:id="rId33"/>
    <p:sldId id="310" r:id="rId34"/>
    <p:sldId id="327" r:id="rId35"/>
    <p:sldId id="266" r:id="rId36"/>
    <p:sldId id="282" r:id="rId37"/>
    <p:sldId id="291" r:id="rId38"/>
    <p:sldId id="292" r:id="rId39"/>
    <p:sldId id="296" r:id="rId40"/>
    <p:sldId id="304" r:id="rId41"/>
    <p:sldId id="297" r:id="rId42"/>
    <p:sldId id="298" r:id="rId43"/>
    <p:sldId id="295" r:id="rId44"/>
    <p:sldId id="328" r:id="rId45"/>
    <p:sldId id="314" r:id="rId46"/>
    <p:sldId id="313" r:id="rId47"/>
    <p:sldId id="299" r:id="rId48"/>
    <p:sldId id="315"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FF66"/>
    <a:srgbClr val="FFCC00"/>
    <a:srgbClr val="008000"/>
    <a:srgbClr val="FFFF99"/>
    <a:srgbClr val="99FF33"/>
    <a:srgbClr val="FF9900"/>
    <a:srgbClr val="00FF00"/>
    <a:srgbClr val="CCCC00"/>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83" autoAdjust="0"/>
  </p:normalViewPr>
  <p:slideViewPr>
    <p:cSldViewPr>
      <p:cViewPr varScale="1">
        <p:scale>
          <a:sx n="86" d="100"/>
          <a:sy n="86"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0BFBAC6-2954-4EBB-B364-0CE79652E178}" type="datetimeFigureOut">
              <a:rPr lang="en-US"/>
              <a:pPr>
                <a:defRPr/>
              </a:pPr>
              <a:t>3/20/2012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1D12BC1-7BF3-4C26-BB67-C011125BACF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D12BC1-7BF3-4C26-BB67-C011125BACF8}" type="slidenum">
              <a:rPr lang="en-US" smtClean="0"/>
              <a:pPr>
                <a:defRPr/>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1D12BC1-7BF3-4C26-BB67-C011125BACF8}" type="slidenum">
              <a:rPr lang="en-US" smtClean="0"/>
              <a:pPr>
                <a:defRPr/>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6334B0-D6A7-42B5-872F-3054BC02E786}" type="slidenum">
              <a:rPr lang="en-US" smtClean="0"/>
              <a:pPr/>
              <a:t>32</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D02CF9-7F76-4292-9137-E2B1D6B8CA6E}" type="slidenum">
              <a:rPr lang="en-US" smtClean="0"/>
              <a:pPr/>
              <a:t>42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7CA4F3-7D04-4E8B-A136-5D7A1A2C0D58}" type="slidenum">
              <a:rPr lang="en-US" smtClean="0"/>
              <a:pPr/>
              <a:t>48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DBE2F-5F9F-4C22-8003-4E3B3CC1989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13869-F061-4504-9CA1-D958423216D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922232-8F9E-41BB-935E-88063CF97C0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A64CF9-0191-434C-9406-4BF447C28AF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BAEA76-3A0A-4104-B83C-1A331C19831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32F656-452A-4C21-8FCB-3D265BF9BCC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D6029E-955D-4F7B-A034-E8328023C5B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2FB1EC-B426-44DF-9136-287691C2B42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5A0FA4-FF45-4424-A657-C7611C3245B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3367D2-DAC6-4DFB-98F5-A4485083604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A7AAC-9C72-447F-8221-8D289721008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03AA8-3113-4182-BB16-6720BE8BE63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4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64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64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A2CD6C1-9D39-46BD-ADDB-D6A7F1CC498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4.xml"/><Relationship Id="rId4" Type="http://schemas.openxmlformats.org/officeDocument/2006/relationships/image" Target="../media/image39.wmf"/></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wmf"/></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en.wikipedia.org/wiki/Micro_organisms" TargetMode="Externa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FF00"/>
          </a:solidFill>
          <a:ln w="76200">
            <a:solidFill>
              <a:schemeClr val="accent4"/>
            </a:solidFill>
          </a:ln>
        </p:spPr>
        <p:txBody>
          <a:bodyPr/>
          <a:lstStyle/>
          <a:p>
            <a:pPr>
              <a:defRPr/>
            </a:pPr>
            <a:r>
              <a:rPr lang="en-US" sz="4000" b="1" dirty="0" err="1" smtClean="0"/>
              <a:t>Kidz</a:t>
            </a:r>
            <a:r>
              <a:rPr lang="en-US" sz="4000" b="1" dirty="0" smtClean="0"/>
              <a:t> N’ Roses: Super Soil for Super Roses</a:t>
            </a:r>
            <a:endParaRPr lang="en-US" sz="4000" b="1" dirty="0"/>
          </a:p>
        </p:txBody>
      </p:sp>
      <p:pic>
        <p:nvPicPr>
          <p:cNvPr id="2051" name="Content Placeholder 8" descr="Kidznroseslogo.jpg"/>
          <p:cNvPicPr>
            <a:picLocks noGrp="1" noChangeAspect="1"/>
          </p:cNvPicPr>
          <p:nvPr>
            <p:ph sz="half" idx="2"/>
          </p:nvPr>
        </p:nvPicPr>
        <p:blipFill>
          <a:blip r:embed="rId2" cstate="print"/>
          <a:srcRect/>
          <a:stretch>
            <a:fillRect/>
          </a:stretch>
        </p:blipFill>
        <p:spPr>
          <a:xfrm>
            <a:off x="4999820" y="1752600"/>
            <a:ext cx="3629829" cy="2743200"/>
          </a:xfrm>
        </p:spPr>
      </p:pic>
      <p:pic>
        <p:nvPicPr>
          <p:cNvPr id="2052" name="Content Placeholder 10" descr="16912812[1].png"/>
          <p:cNvPicPr>
            <a:picLocks noGrp="1" noChangeAspect="1"/>
          </p:cNvPicPr>
          <p:nvPr>
            <p:ph sz="half" idx="1"/>
          </p:nvPr>
        </p:nvPicPr>
        <p:blipFill>
          <a:blip r:embed="rId3" cstate="print"/>
          <a:srcRect/>
          <a:stretch>
            <a:fillRect/>
          </a:stretch>
        </p:blipFill>
        <p:spPr>
          <a:xfrm>
            <a:off x="457200" y="1843088"/>
            <a:ext cx="4329112" cy="4329112"/>
          </a:xfrm>
        </p:spPr>
      </p:pic>
      <p:pic>
        <p:nvPicPr>
          <p:cNvPr id="2053" name="Picture 2" descr="C:\Users\Leota Stevens\AppData\Local\Microsoft\Windows\Temporary Internet Files\Content.IE5\9TLKDL7M\MC900440104[1].png"/>
          <p:cNvPicPr>
            <a:picLocks noChangeAspect="1" noChangeArrowheads="1"/>
          </p:cNvPicPr>
          <p:nvPr/>
        </p:nvPicPr>
        <p:blipFill>
          <a:blip r:embed="rId4" cstate="print"/>
          <a:srcRect/>
          <a:stretch>
            <a:fillRect/>
          </a:stretch>
        </p:blipFill>
        <p:spPr bwMode="auto">
          <a:xfrm>
            <a:off x="7315200" y="4876800"/>
            <a:ext cx="1295400" cy="1376363"/>
          </a:xfrm>
          <a:prstGeom prst="rect">
            <a:avLst/>
          </a:prstGeom>
          <a:noFill/>
          <a:ln w="9525">
            <a:noFill/>
            <a:miter lim="800000"/>
            <a:headEnd/>
            <a:tailEnd/>
          </a:ln>
        </p:spPr>
      </p:pic>
      <p:pic>
        <p:nvPicPr>
          <p:cNvPr id="6" name="Picture 5" descr="6510564-eco-composting-symbol-for-composting-and-giving-back-to-mother-earth-healthy-nutrients-saving-our-en.jpg"/>
          <p:cNvPicPr>
            <a:picLocks noChangeAspect="1"/>
          </p:cNvPicPr>
          <p:nvPr/>
        </p:nvPicPr>
        <p:blipFill>
          <a:blip r:embed="rId5" cstate="print"/>
          <a:stretch>
            <a:fillRect/>
          </a:stretch>
        </p:blipFill>
        <p:spPr>
          <a:xfrm>
            <a:off x="5105400" y="4876800"/>
            <a:ext cx="1830911"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rgbClr val="FFFF00"/>
          </a:solidFill>
          <a:ln w="76200">
            <a:solidFill>
              <a:schemeClr val="tx1"/>
            </a:solidFill>
          </a:ln>
        </p:spPr>
        <p:txBody>
          <a:bodyPr/>
          <a:lstStyle/>
          <a:p>
            <a:pPr eaLnBrk="1" hangingPunct="1"/>
            <a:r>
              <a:rPr lang="en-US" sz="3600" b="1" dirty="0" smtClean="0"/>
              <a:t>How Do You Help Soil Organisms </a:t>
            </a:r>
            <a:br>
              <a:rPr lang="en-US" sz="3600" b="1" dirty="0" smtClean="0"/>
            </a:br>
            <a:r>
              <a:rPr lang="en-US" sz="3600" b="1" dirty="0" smtClean="0"/>
              <a:t>Thrive and Multiply?</a:t>
            </a:r>
          </a:p>
        </p:txBody>
      </p:sp>
      <p:sp>
        <p:nvSpPr>
          <p:cNvPr id="10243" name="Rectangle 3"/>
          <p:cNvSpPr>
            <a:spLocks noGrp="1" noChangeArrowheads="1"/>
          </p:cNvSpPr>
          <p:nvPr>
            <p:ph idx="1"/>
          </p:nvPr>
        </p:nvSpPr>
        <p:spPr>
          <a:solidFill>
            <a:schemeClr val="bg1">
              <a:lumMod val="75000"/>
            </a:schemeClr>
          </a:solidFill>
          <a:ln w="76200">
            <a:solidFill>
              <a:schemeClr val="tx2"/>
            </a:solidFill>
          </a:ln>
        </p:spPr>
        <p:txBody>
          <a:bodyPr/>
          <a:lstStyle/>
          <a:p>
            <a:pPr eaLnBrk="1" hangingPunct="1">
              <a:lnSpc>
                <a:spcPct val="80000"/>
              </a:lnSpc>
            </a:pPr>
            <a:endParaRPr lang="en-US" sz="2400" dirty="0" smtClean="0"/>
          </a:p>
          <a:p>
            <a:pPr eaLnBrk="1" hangingPunct="1">
              <a:lnSpc>
                <a:spcPct val="80000"/>
              </a:lnSpc>
            </a:pPr>
            <a:r>
              <a:rPr lang="en-US" sz="2400" dirty="0" smtClean="0"/>
              <a:t>Feed the organisms in your soil a regular supply of organic material (</a:t>
            </a:r>
            <a:r>
              <a:rPr lang="en-US" sz="2400" b="1" dirty="0" smtClean="0">
                <a:solidFill>
                  <a:srgbClr val="FF0000"/>
                </a:solidFill>
              </a:rPr>
              <a:t>COMPOST</a:t>
            </a:r>
            <a:r>
              <a:rPr lang="en-US" sz="2400" dirty="0" smtClean="0"/>
              <a:t>). </a:t>
            </a:r>
          </a:p>
          <a:p>
            <a:pPr eaLnBrk="1" hangingPunct="1">
              <a:lnSpc>
                <a:spcPct val="80000"/>
              </a:lnSpc>
            </a:pPr>
            <a:endParaRPr lang="en-US" sz="2400" dirty="0" smtClean="0"/>
          </a:p>
          <a:p>
            <a:pPr eaLnBrk="1" hangingPunct="1">
              <a:lnSpc>
                <a:spcPct val="80000"/>
              </a:lnSpc>
              <a:buFontTx/>
              <a:buNone/>
            </a:pPr>
            <a:r>
              <a:rPr lang="en-US" sz="2400" dirty="0" smtClean="0"/>
              <a:t>    Did you know that 75% of soil organisms are found in the top 2 inches of the soil?  </a:t>
            </a:r>
          </a:p>
          <a:p>
            <a:pPr eaLnBrk="1" hangingPunct="1">
              <a:lnSpc>
                <a:spcPct val="80000"/>
              </a:lnSpc>
              <a:buFontTx/>
              <a:buNone/>
            </a:pPr>
            <a:endParaRPr lang="en-US" sz="2400" dirty="0" smtClean="0"/>
          </a:p>
          <a:p>
            <a:pPr eaLnBrk="1" hangingPunct="1">
              <a:lnSpc>
                <a:spcPct val="80000"/>
              </a:lnSpc>
            </a:pPr>
            <a:r>
              <a:rPr lang="en-US" sz="2400" dirty="0" smtClean="0"/>
              <a:t>Protect the soil from erosion by covering it with a thick layer of (</a:t>
            </a:r>
            <a:r>
              <a:rPr lang="en-US" sz="2400" b="1" dirty="0" smtClean="0">
                <a:solidFill>
                  <a:srgbClr val="FF0000"/>
                </a:solidFill>
              </a:rPr>
              <a:t>MULCH</a:t>
            </a:r>
            <a:r>
              <a:rPr lang="en-US" sz="2400" b="1" dirty="0" smtClean="0"/>
              <a:t>)</a:t>
            </a:r>
            <a:r>
              <a:rPr lang="en-US" sz="2400" dirty="0" smtClean="0"/>
              <a:t>.</a:t>
            </a:r>
          </a:p>
          <a:p>
            <a:pPr eaLnBrk="1" hangingPunct="1">
              <a:lnSpc>
                <a:spcPct val="80000"/>
              </a:lnSpc>
            </a:pPr>
            <a:endParaRPr lang="en-US" sz="2400" dirty="0" smtClean="0"/>
          </a:p>
          <a:p>
            <a:pPr eaLnBrk="1" hangingPunct="1">
              <a:lnSpc>
                <a:spcPct val="80000"/>
              </a:lnSpc>
            </a:pPr>
            <a:r>
              <a:rPr lang="en-US" sz="2400" dirty="0" smtClean="0"/>
              <a:t>DO NOT USE chemical pesticides and chemical fertilizers. </a:t>
            </a:r>
          </a:p>
          <a:p>
            <a:pPr eaLnBrk="1" hangingPunct="1">
              <a:lnSpc>
                <a:spcPct val="80000"/>
              </a:lnSpc>
              <a:buFontTx/>
              <a:buNone/>
            </a:pPr>
            <a:endParaRPr lang="en-US" sz="2400" dirty="0" smtClean="0"/>
          </a:p>
        </p:txBody>
      </p:sp>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solidFill>
            <a:srgbClr val="FFFF00"/>
          </a:solidFill>
          <a:ln w="76200">
            <a:solidFill>
              <a:schemeClr val="tx2"/>
            </a:solidFill>
          </a:ln>
        </p:spPr>
        <p:txBody>
          <a:bodyPr/>
          <a:lstStyle/>
          <a:p>
            <a:r>
              <a:rPr lang="en-US" sz="4000" b="1" dirty="0" smtClean="0"/>
              <a:t>Compost and Mulch</a:t>
            </a:r>
            <a:r>
              <a:rPr lang="en-US" sz="4000" dirty="0" smtClean="0"/>
              <a:t/>
            </a:r>
            <a:br>
              <a:rPr lang="en-US" sz="4000" dirty="0" smtClean="0"/>
            </a:br>
            <a:r>
              <a:rPr lang="en-US" sz="2400" dirty="0" smtClean="0"/>
              <a:t>the two main ingredients for Super Soil and Healthy Roses!</a:t>
            </a:r>
          </a:p>
        </p:txBody>
      </p:sp>
      <p:sp>
        <p:nvSpPr>
          <p:cNvPr id="11267" name="Text Placeholder 2"/>
          <p:cNvSpPr>
            <a:spLocks noGrp="1"/>
          </p:cNvSpPr>
          <p:nvPr>
            <p:ph type="body" idx="1"/>
          </p:nvPr>
        </p:nvSpPr>
        <p:spPr/>
        <p:txBody>
          <a:bodyPr/>
          <a:lstStyle/>
          <a:p>
            <a:pPr algn="ctr"/>
            <a:r>
              <a:rPr lang="en-US" smtClean="0"/>
              <a:t>What is Compost?</a:t>
            </a:r>
          </a:p>
        </p:txBody>
      </p:sp>
      <p:sp>
        <p:nvSpPr>
          <p:cNvPr id="11268" name="Text Placeholder 4"/>
          <p:cNvSpPr>
            <a:spLocks noGrp="1"/>
          </p:cNvSpPr>
          <p:nvPr>
            <p:ph type="body" sz="quarter" idx="3"/>
          </p:nvPr>
        </p:nvSpPr>
        <p:spPr/>
        <p:txBody>
          <a:bodyPr/>
          <a:lstStyle/>
          <a:p>
            <a:pPr algn="ctr"/>
            <a:r>
              <a:rPr lang="en-US" smtClean="0"/>
              <a:t>What is Mulch?</a:t>
            </a:r>
          </a:p>
        </p:txBody>
      </p:sp>
      <p:sp>
        <p:nvSpPr>
          <p:cNvPr id="11269" name="Content Placeholder 5"/>
          <p:cNvSpPr>
            <a:spLocks noGrp="1"/>
          </p:cNvSpPr>
          <p:nvPr>
            <p:ph sz="quarter" idx="4"/>
          </p:nvPr>
        </p:nvSpPr>
        <p:spPr>
          <a:ln w="76200">
            <a:solidFill>
              <a:schemeClr val="tx2"/>
            </a:solidFill>
          </a:ln>
        </p:spPr>
        <p:txBody>
          <a:bodyPr/>
          <a:lstStyle/>
          <a:p>
            <a:endParaRPr lang="en-US" smtClean="0"/>
          </a:p>
        </p:txBody>
      </p:sp>
      <p:pic>
        <p:nvPicPr>
          <p:cNvPr id="11270" name="Picture 2" descr="C:\Users\Leota Stevens\AppData\Local\Microsoft\Windows\Temporary Internet Files\Content.IE5\GP6DUSIR\MC900060300[1].wmf"/>
          <p:cNvPicPr>
            <a:picLocks noChangeAspect="1" noChangeArrowheads="1"/>
          </p:cNvPicPr>
          <p:nvPr/>
        </p:nvPicPr>
        <p:blipFill>
          <a:blip r:embed="rId2" cstate="print"/>
          <a:srcRect/>
          <a:stretch>
            <a:fillRect/>
          </a:stretch>
        </p:blipFill>
        <p:spPr bwMode="auto">
          <a:xfrm>
            <a:off x="1295400" y="2743200"/>
            <a:ext cx="2789238" cy="3463925"/>
          </a:xfrm>
          <a:prstGeom prst="rect">
            <a:avLst/>
          </a:prstGeom>
          <a:noFill/>
          <a:ln w="9525">
            <a:noFill/>
            <a:miter lim="800000"/>
            <a:headEnd/>
            <a:tailEnd/>
          </a:ln>
        </p:spPr>
      </p:pic>
      <p:sp>
        <p:nvSpPr>
          <p:cNvPr id="11271" name="Content Placeholder 8"/>
          <p:cNvSpPr>
            <a:spLocks noGrp="1"/>
          </p:cNvSpPr>
          <p:nvPr>
            <p:ph sz="half" idx="2"/>
          </p:nvPr>
        </p:nvSpPr>
        <p:spPr>
          <a:ln w="76200">
            <a:solidFill>
              <a:schemeClr val="tx1"/>
            </a:solidFill>
          </a:ln>
        </p:spPr>
        <p:txBody>
          <a:bodyPr/>
          <a:lstStyle/>
          <a:p>
            <a:endParaRPr lang="en-US" smtClean="0"/>
          </a:p>
        </p:txBody>
      </p:sp>
      <p:pic>
        <p:nvPicPr>
          <p:cNvPr id="11272" name="Picture 4" descr="C:\Users\Leota Stevens\AppData\Local\Microsoft\Windows\Temporary Internet Files\Content.IE5\GP6DUSIR\MC900338388[1].wmf"/>
          <p:cNvPicPr>
            <a:picLocks noChangeAspect="1" noChangeArrowheads="1"/>
          </p:cNvPicPr>
          <p:nvPr/>
        </p:nvPicPr>
        <p:blipFill>
          <a:blip r:embed="rId3" cstate="print"/>
          <a:srcRect/>
          <a:stretch>
            <a:fillRect/>
          </a:stretch>
        </p:blipFill>
        <p:spPr bwMode="auto">
          <a:xfrm>
            <a:off x="5486400" y="2743200"/>
            <a:ext cx="2525713" cy="327660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solidFill>
            <a:srgbClr val="FFFF00"/>
          </a:solidFill>
          <a:ln w="76200">
            <a:solidFill>
              <a:schemeClr val="tx2"/>
            </a:solidFill>
          </a:ln>
        </p:spPr>
        <p:txBody>
          <a:bodyPr/>
          <a:lstStyle/>
          <a:p>
            <a:r>
              <a:rPr lang="en-US" b="1" smtClean="0"/>
              <a:t>Definitions</a:t>
            </a:r>
          </a:p>
        </p:txBody>
      </p:sp>
      <p:sp>
        <p:nvSpPr>
          <p:cNvPr id="12291" name="Content Placeholder 2"/>
          <p:cNvSpPr>
            <a:spLocks noGrp="1"/>
          </p:cNvSpPr>
          <p:nvPr>
            <p:ph sz="half" idx="1"/>
          </p:nvPr>
        </p:nvSpPr>
        <p:spPr>
          <a:solidFill>
            <a:srgbClr val="FFC000"/>
          </a:solidFill>
          <a:ln w="57150">
            <a:solidFill>
              <a:schemeClr val="tx2"/>
            </a:solidFill>
            <a:prstDash val="lgDash"/>
          </a:ln>
        </p:spPr>
        <p:txBody>
          <a:bodyPr/>
          <a:lstStyle/>
          <a:p>
            <a:pPr algn="ctr">
              <a:buFontTx/>
              <a:buNone/>
            </a:pPr>
            <a:r>
              <a:rPr lang="en-US" b="1" dirty="0" smtClean="0"/>
              <a:t>COMPOST</a:t>
            </a:r>
          </a:p>
          <a:p>
            <a:pPr>
              <a:buFontTx/>
              <a:buNone/>
            </a:pPr>
            <a:r>
              <a:rPr lang="en-US" dirty="0" smtClean="0"/>
              <a:t>    </a:t>
            </a:r>
            <a:r>
              <a:rPr lang="en-US" sz="2000" dirty="0" smtClean="0"/>
              <a:t>Is a combination of decayed leaves, manure, and vegetative scraps to be mixed into the ground for improving and fertilizing soil.</a:t>
            </a:r>
          </a:p>
          <a:p>
            <a:pPr>
              <a:buFontTx/>
              <a:buNone/>
            </a:pPr>
            <a:endParaRPr lang="en-US" sz="2000" dirty="0" smtClean="0"/>
          </a:p>
          <a:p>
            <a:pPr>
              <a:buFontTx/>
              <a:buNone/>
            </a:pPr>
            <a:r>
              <a:rPr lang="en-US" sz="2000" dirty="0" smtClean="0"/>
              <a:t>    Compost is rich in nutrients and full of life. Using compost is the foundation for building healthy soil</a:t>
            </a:r>
            <a:r>
              <a:rPr lang="en-US" sz="2400" dirty="0" smtClean="0"/>
              <a:t>.</a:t>
            </a:r>
          </a:p>
        </p:txBody>
      </p:sp>
      <p:sp>
        <p:nvSpPr>
          <p:cNvPr id="12292" name="Content Placeholder 3"/>
          <p:cNvSpPr>
            <a:spLocks noGrp="1"/>
          </p:cNvSpPr>
          <p:nvPr>
            <p:ph sz="half" idx="2"/>
          </p:nvPr>
        </p:nvSpPr>
        <p:spPr>
          <a:solidFill>
            <a:srgbClr val="FFFF99"/>
          </a:solidFill>
          <a:ln w="76200">
            <a:solidFill>
              <a:schemeClr val="tx2"/>
            </a:solidFill>
            <a:prstDash val="dash"/>
          </a:ln>
        </p:spPr>
        <p:txBody>
          <a:bodyPr/>
          <a:lstStyle/>
          <a:p>
            <a:pPr algn="ctr">
              <a:buFontTx/>
              <a:buNone/>
            </a:pPr>
            <a:r>
              <a:rPr lang="en-US" b="1" dirty="0" smtClean="0"/>
              <a:t>MULCH</a:t>
            </a:r>
          </a:p>
          <a:p>
            <a:pPr>
              <a:buFontTx/>
              <a:buNone/>
            </a:pPr>
            <a:r>
              <a:rPr lang="en-US" sz="2000" dirty="0" smtClean="0"/>
              <a:t>     A loose material such as straw, leaves, manure, grass, wood bark, etc. that is spread on the ground around </a:t>
            </a:r>
            <a:r>
              <a:rPr lang="en-US" sz="2000" smtClean="0"/>
              <a:t>roses, trees </a:t>
            </a:r>
            <a:r>
              <a:rPr lang="en-US" sz="2000" dirty="0" smtClean="0"/>
              <a:t>or plants to protect the roots from cold or heat.</a:t>
            </a:r>
          </a:p>
          <a:p>
            <a:pPr>
              <a:buFontTx/>
              <a:buNone/>
            </a:pPr>
            <a:r>
              <a:rPr lang="en-US" sz="2000" dirty="0" smtClean="0"/>
              <a:t> </a:t>
            </a:r>
          </a:p>
          <a:p>
            <a:pPr>
              <a:buFontTx/>
              <a:buNone/>
            </a:pPr>
            <a:r>
              <a:rPr lang="en-US" sz="2000" dirty="0" smtClean="0"/>
              <a:t>     Mulch helps to prevent moisture loss and weed growth. It enriches the soil through decay.</a:t>
            </a:r>
          </a:p>
        </p:txBody>
      </p:sp>
    </p:spTree>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solidFill>
            <a:srgbClr val="FFFF99"/>
          </a:solidFill>
          <a:ln w="76200">
            <a:solidFill>
              <a:srgbClr val="002060"/>
            </a:solidFill>
          </a:ln>
        </p:spPr>
        <p:txBody>
          <a:bodyPr/>
          <a:lstStyle/>
          <a:p>
            <a:pPr algn="ctr">
              <a:buNone/>
            </a:pPr>
            <a:r>
              <a:rPr lang="en-US" sz="8800" b="1" i="1" dirty="0" smtClean="0"/>
              <a:t>Composting</a:t>
            </a:r>
            <a:r>
              <a:rPr lang="en-US" sz="8800" i="1" dirty="0" smtClean="0"/>
              <a:t> </a:t>
            </a:r>
            <a:r>
              <a:rPr lang="en-US" sz="2800" dirty="0" smtClean="0"/>
              <a:t> </a:t>
            </a:r>
          </a:p>
          <a:p>
            <a:pPr algn="ctr">
              <a:buNone/>
            </a:pPr>
            <a:r>
              <a:rPr lang="en-US" sz="2800" b="1" dirty="0" smtClean="0">
                <a:solidFill>
                  <a:srgbClr val="002060"/>
                </a:solidFill>
              </a:rPr>
              <a:t>  </a:t>
            </a:r>
          </a:p>
          <a:p>
            <a:pPr algn="ctr">
              <a:buNone/>
            </a:pPr>
            <a:r>
              <a:rPr lang="en-US" sz="2800" b="1" dirty="0" smtClean="0">
                <a:solidFill>
                  <a:srgbClr val="002060"/>
                </a:solidFill>
              </a:rPr>
              <a:t> </a:t>
            </a:r>
            <a:r>
              <a:rPr lang="en-US" sz="1800" b="1" dirty="0" smtClean="0">
                <a:solidFill>
                  <a:srgbClr val="002060"/>
                </a:solidFill>
                <a:latin typeface="Aharoni" pitchFamily="2" charset="-79"/>
                <a:cs typeface="Aharoni" pitchFamily="2" charset="-79"/>
              </a:rPr>
              <a:t>Involves a wide variety of organisms </a:t>
            </a:r>
          </a:p>
          <a:p>
            <a:pPr algn="ctr">
              <a:buNone/>
            </a:pPr>
            <a:r>
              <a:rPr lang="en-US" sz="1800" b="1" dirty="0" smtClean="0">
                <a:solidFill>
                  <a:srgbClr val="002060"/>
                </a:solidFill>
                <a:latin typeface="Aharoni" pitchFamily="2" charset="-79"/>
                <a:cs typeface="Aharoni" pitchFamily="2" charset="-79"/>
              </a:rPr>
              <a:t>which are naturally</a:t>
            </a:r>
          </a:p>
          <a:p>
            <a:pPr algn="ctr">
              <a:buNone/>
            </a:pPr>
            <a:r>
              <a:rPr lang="en-US" sz="1800" b="1" dirty="0" smtClean="0">
                <a:solidFill>
                  <a:srgbClr val="002060"/>
                </a:solidFill>
                <a:latin typeface="Aharoni" pitchFamily="2" charset="-79"/>
                <a:cs typeface="Aharoni" pitchFamily="2" charset="-79"/>
              </a:rPr>
              <a:t>        present in our environment that</a:t>
            </a:r>
          </a:p>
          <a:p>
            <a:pPr algn="ctr">
              <a:buNone/>
            </a:pPr>
            <a:r>
              <a:rPr lang="en-US" sz="1800" b="1" dirty="0" smtClean="0">
                <a:solidFill>
                  <a:srgbClr val="002060"/>
                </a:solidFill>
                <a:latin typeface="Aharoni" pitchFamily="2" charset="-79"/>
                <a:cs typeface="Aharoni" pitchFamily="2" charset="-79"/>
              </a:rPr>
              <a:t> work as decomposers.</a:t>
            </a:r>
          </a:p>
          <a:p>
            <a:pPr algn="ctr">
              <a:buNone/>
            </a:pPr>
            <a:r>
              <a:rPr lang="en-US" sz="1800" b="1" dirty="0" smtClean="0">
                <a:latin typeface="Aharoni" pitchFamily="2" charset="-79"/>
                <a:cs typeface="Aharoni" pitchFamily="2" charset="-79"/>
              </a:rPr>
              <a:t>          </a:t>
            </a:r>
            <a:r>
              <a:rPr lang="en-US" sz="1800" b="1" dirty="0" smtClean="0">
                <a:solidFill>
                  <a:srgbClr val="008000"/>
                </a:solidFill>
                <a:latin typeface="Aharoni" pitchFamily="2" charset="-79"/>
                <a:cs typeface="Aharoni" pitchFamily="2" charset="-79"/>
              </a:rPr>
              <a:t>Together they turn garden materials and </a:t>
            </a:r>
          </a:p>
          <a:p>
            <a:pPr algn="ctr">
              <a:buNone/>
            </a:pPr>
            <a:r>
              <a:rPr lang="en-US" sz="1800" b="1" dirty="0" smtClean="0">
                <a:solidFill>
                  <a:srgbClr val="008000"/>
                </a:solidFill>
                <a:latin typeface="Aharoni" pitchFamily="2" charset="-79"/>
                <a:cs typeface="Aharoni" pitchFamily="2" charset="-79"/>
              </a:rPr>
              <a:t>vegetative food scraps </a:t>
            </a:r>
          </a:p>
          <a:p>
            <a:pPr algn="ctr">
              <a:buNone/>
            </a:pPr>
            <a:r>
              <a:rPr lang="en-US" sz="1800" b="1" dirty="0" smtClean="0">
                <a:solidFill>
                  <a:srgbClr val="008000"/>
                </a:solidFill>
                <a:latin typeface="Aharoni" pitchFamily="2" charset="-79"/>
                <a:cs typeface="Aharoni" pitchFamily="2" charset="-79"/>
              </a:rPr>
              <a:t>into a dark, crumbly and earthy smelling material </a:t>
            </a:r>
          </a:p>
          <a:p>
            <a:pPr algn="ctr">
              <a:buNone/>
            </a:pPr>
            <a:r>
              <a:rPr lang="en-US" sz="1800" b="1" dirty="0" smtClean="0">
                <a:solidFill>
                  <a:srgbClr val="008000"/>
                </a:solidFill>
                <a:latin typeface="Aharoni" pitchFamily="2" charset="-79"/>
                <a:cs typeface="Aharoni" pitchFamily="2" charset="-79"/>
              </a:rPr>
              <a:t>called compost.</a:t>
            </a:r>
          </a:p>
          <a:p>
            <a:pPr algn="ctr">
              <a:buNone/>
            </a:pPr>
            <a:endParaRPr lang="en-US" sz="2000" b="1" dirty="0"/>
          </a:p>
        </p:txBody>
      </p:sp>
      <p:pic>
        <p:nvPicPr>
          <p:cNvPr id="1026" name="Picture 2" descr="C:\Users\Leota Stevens\AppData\Local\Microsoft\Windows\Temporary Internet Files\Content.IE5\DZX458KG\MC900026859[1].wmf"/>
          <p:cNvPicPr>
            <a:picLocks noChangeAspect="1" noChangeArrowheads="1"/>
          </p:cNvPicPr>
          <p:nvPr/>
        </p:nvPicPr>
        <p:blipFill>
          <a:blip r:embed="rId2" cstate="print"/>
          <a:srcRect/>
          <a:stretch>
            <a:fillRect/>
          </a:stretch>
        </p:blipFill>
        <p:spPr bwMode="auto">
          <a:xfrm>
            <a:off x="533400" y="1600200"/>
            <a:ext cx="8077200" cy="4323520"/>
          </a:xfrm>
          <a:prstGeom prst="rect">
            <a:avLst/>
          </a:prstGeom>
          <a:noFill/>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nished-compost.jpg"/>
          <p:cNvPicPr>
            <a:picLocks noGrp="1" noChangeAspect="1"/>
          </p:cNvPicPr>
          <p:nvPr>
            <p:ph/>
          </p:nvPr>
        </p:nvPicPr>
        <p:blipFill>
          <a:blip r:embed="rId2" cstate="print"/>
          <a:stretch>
            <a:fillRect/>
          </a:stretch>
        </p:blipFill>
        <p:spPr>
          <a:xfrm>
            <a:off x="0" y="0"/>
            <a:ext cx="9144000" cy="6857999"/>
          </a:xfrm>
        </p:spPr>
      </p:pic>
      <p:sp>
        <p:nvSpPr>
          <p:cNvPr id="6" name="TextBox 5"/>
          <p:cNvSpPr txBox="1"/>
          <p:nvPr/>
        </p:nvSpPr>
        <p:spPr>
          <a:xfrm>
            <a:off x="457201" y="304800"/>
            <a:ext cx="4724400" cy="1938992"/>
          </a:xfrm>
          <a:prstGeom prst="rect">
            <a:avLst/>
          </a:prstGeom>
          <a:noFill/>
        </p:spPr>
        <p:txBody>
          <a:bodyPr wrap="square" rtlCol="0">
            <a:spAutoFit/>
          </a:bodyPr>
          <a:lstStyle/>
          <a:p>
            <a:pPr algn="ctr"/>
            <a:r>
              <a:rPr lang="en-US" sz="4000" b="1" dirty="0" smtClean="0">
                <a:solidFill>
                  <a:schemeClr val="accent1"/>
                </a:solidFill>
              </a:rPr>
              <a:t>What Finished Compost Looks Like</a:t>
            </a:r>
            <a:endParaRPr lang="en-US" sz="4000" b="1" dirty="0">
              <a:solidFill>
                <a:schemeClr val="accent1"/>
              </a:solidFill>
            </a:endParaRPr>
          </a:p>
        </p:txBody>
      </p:sp>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rgbClr val="FFFF00"/>
          </a:solidFill>
          <a:ln w="76200">
            <a:solidFill>
              <a:schemeClr val="tx2"/>
            </a:solidFill>
          </a:ln>
        </p:spPr>
        <p:txBody>
          <a:bodyPr/>
          <a:lstStyle/>
          <a:p>
            <a:pPr eaLnBrk="1" hangingPunct="1"/>
            <a:r>
              <a:rPr lang="en-US" sz="4000" b="1" dirty="0" smtClean="0"/>
              <a:t>Things That Make Up Compost</a:t>
            </a:r>
          </a:p>
        </p:txBody>
      </p:sp>
      <p:sp>
        <p:nvSpPr>
          <p:cNvPr id="18435" name="Rectangle 3"/>
          <p:cNvSpPr>
            <a:spLocks noGrp="1" noChangeArrowheads="1"/>
          </p:cNvSpPr>
          <p:nvPr>
            <p:ph idx="1"/>
          </p:nvPr>
        </p:nvSpPr>
        <p:spPr>
          <a:solidFill>
            <a:srgbClr val="FFCC00"/>
          </a:solidFill>
          <a:ln w="76200">
            <a:solidFill>
              <a:schemeClr val="tx1"/>
            </a:solidFill>
          </a:ln>
        </p:spPr>
        <p:txBody>
          <a:bodyPr/>
          <a:lstStyle/>
          <a:p>
            <a:pPr eaLnBrk="1" hangingPunct="1">
              <a:defRPr/>
            </a:pPr>
            <a:r>
              <a:rPr lang="en-US" b="1" dirty="0" smtClean="0"/>
              <a:t>Carbon </a:t>
            </a:r>
          </a:p>
          <a:p>
            <a:pPr eaLnBrk="1" hangingPunct="1">
              <a:defRPr/>
            </a:pPr>
            <a:r>
              <a:rPr lang="en-US" b="1" dirty="0" smtClean="0"/>
              <a:t>Nitrogen</a:t>
            </a:r>
          </a:p>
          <a:p>
            <a:pPr eaLnBrk="1" hangingPunct="1">
              <a:defRPr/>
            </a:pPr>
            <a:r>
              <a:rPr lang="en-US" b="1" dirty="0" smtClean="0"/>
              <a:t>Moisture </a:t>
            </a:r>
          </a:p>
          <a:p>
            <a:pPr eaLnBrk="1" hangingPunct="1">
              <a:defRPr/>
            </a:pPr>
            <a:r>
              <a:rPr lang="en-US" b="1" dirty="0" smtClean="0"/>
              <a:t>Air </a:t>
            </a:r>
          </a:p>
          <a:p>
            <a:pPr eaLnBrk="1" hangingPunct="1">
              <a:defRPr/>
            </a:pPr>
            <a:r>
              <a:rPr lang="en-US" b="1" dirty="0" smtClean="0"/>
              <a:t>Time</a:t>
            </a:r>
          </a:p>
          <a:p>
            <a:pPr eaLnBrk="1" hangingPunct="1">
              <a:defRPr/>
            </a:pPr>
            <a:r>
              <a:rPr lang="en-US" b="1" dirty="0" smtClean="0"/>
              <a:t>Beneficial Bugs (if you build it, they will come!)</a:t>
            </a:r>
          </a:p>
          <a:p>
            <a:pPr eaLnBrk="1" hangingPunct="1">
              <a:buFont typeface="Wingdings" pitchFamily="2" charset="2"/>
              <a:buNone/>
              <a:defRPr/>
            </a:pPr>
            <a:endParaRPr lang="en-US" dirty="0" smtClean="0"/>
          </a:p>
        </p:txBody>
      </p:sp>
      <p:pic>
        <p:nvPicPr>
          <p:cNvPr id="13316" name="Picture 6" descr="C:\Users\Leota Stevens\AppData\Local\Microsoft\Windows\Temporary Internet Files\Content.IE5\V0I04XQJ\MC900030202[1].wmf"/>
          <p:cNvPicPr>
            <a:picLocks noChangeAspect="1" noChangeArrowheads="1"/>
          </p:cNvPicPr>
          <p:nvPr/>
        </p:nvPicPr>
        <p:blipFill>
          <a:blip r:embed="rId2" cstate="print"/>
          <a:srcRect/>
          <a:stretch>
            <a:fillRect/>
          </a:stretch>
        </p:blipFill>
        <p:spPr bwMode="auto">
          <a:xfrm>
            <a:off x="4114800" y="1652588"/>
            <a:ext cx="3200400" cy="295275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solidFill>
            <a:srgbClr val="FFFF00"/>
          </a:solidFill>
          <a:ln w="76200">
            <a:solidFill>
              <a:schemeClr val="tx2"/>
            </a:solidFill>
          </a:ln>
        </p:spPr>
        <p:txBody>
          <a:bodyPr/>
          <a:lstStyle/>
          <a:p>
            <a:r>
              <a:rPr lang="en-US" b="1" smtClean="0"/>
              <a:t>What is Carbon?</a:t>
            </a:r>
          </a:p>
        </p:txBody>
      </p:sp>
      <p:sp>
        <p:nvSpPr>
          <p:cNvPr id="14339" name="Content Placeholder 5"/>
          <p:cNvSpPr>
            <a:spLocks noGrp="1"/>
          </p:cNvSpPr>
          <p:nvPr>
            <p:ph sz="half" idx="1"/>
          </p:nvPr>
        </p:nvSpPr>
        <p:spPr>
          <a:xfrm>
            <a:off x="533400" y="1828800"/>
            <a:ext cx="4038600" cy="4525963"/>
          </a:xfrm>
        </p:spPr>
        <p:txBody>
          <a:bodyPr/>
          <a:lstStyle/>
          <a:p>
            <a:endParaRPr lang="en-US" dirty="0" smtClean="0"/>
          </a:p>
        </p:txBody>
      </p:sp>
      <p:sp>
        <p:nvSpPr>
          <p:cNvPr id="14340" name="Content Placeholder 6"/>
          <p:cNvSpPr>
            <a:spLocks noGrp="1"/>
          </p:cNvSpPr>
          <p:nvPr>
            <p:ph sz="half" idx="2"/>
          </p:nvPr>
        </p:nvSpPr>
        <p:spPr>
          <a:xfrm>
            <a:off x="4648200" y="1600200"/>
            <a:ext cx="4038600" cy="4191000"/>
          </a:xfrm>
        </p:spPr>
        <p:txBody>
          <a:bodyPr/>
          <a:lstStyle/>
          <a:p>
            <a:endParaRPr lang="en-US" smtClean="0"/>
          </a:p>
        </p:txBody>
      </p:sp>
      <p:sp>
        <p:nvSpPr>
          <p:cNvPr id="14341" name="TextBox 2"/>
          <p:cNvSpPr txBox="1">
            <a:spLocks noChangeArrowheads="1"/>
          </p:cNvSpPr>
          <p:nvPr/>
        </p:nvSpPr>
        <p:spPr bwMode="auto">
          <a:xfrm>
            <a:off x="457200" y="1752600"/>
            <a:ext cx="3886200" cy="4924425"/>
          </a:xfrm>
          <a:prstGeom prst="rect">
            <a:avLst/>
          </a:prstGeom>
          <a:solidFill>
            <a:srgbClr val="FFFF99"/>
          </a:solidFill>
          <a:ln w="57150">
            <a:solidFill>
              <a:schemeClr val="tx1"/>
            </a:solidFill>
            <a:miter lim="800000"/>
            <a:headEnd/>
            <a:tailEnd/>
          </a:ln>
        </p:spPr>
        <p:txBody>
          <a:bodyPr wrap="square">
            <a:spAutoFit/>
          </a:bodyPr>
          <a:lstStyle/>
          <a:p>
            <a:endParaRPr lang="en-US" dirty="0"/>
          </a:p>
          <a:p>
            <a:pPr algn="ctr"/>
            <a:r>
              <a:rPr lang="en-US" sz="2800" b="1" dirty="0"/>
              <a:t>Scientific Definition</a:t>
            </a:r>
            <a:r>
              <a:rPr lang="en-US" sz="2800" b="1" dirty="0" smtClean="0"/>
              <a:t>:</a:t>
            </a:r>
          </a:p>
          <a:p>
            <a:pPr algn="ctr"/>
            <a:endParaRPr lang="en-US" sz="2800" b="1" dirty="0" smtClean="0"/>
          </a:p>
          <a:p>
            <a:pPr algn="ctr"/>
            <a:r>
              <a:rPr lang="en-US" sz="2400" dirty="0" smtClean="0"/>
              <a:t>A </a:t>
            </a:r>
            <a:r>
              <a:rPr lang="en-US" sz="2400" dirty="0"/>
              <a:t>very common </a:t>
            </a:r>
          </a:p>
          <a:p>
            <a:pPr algn="ctr"/>
            <a:r>
              <a:rPr lang="en-US" sz="2400" dirty="0"/>
              <a:t>non-metallic element </a:t>
            </a:r>
          </a:p>
          <a:p>
            <a:pPr algn="ctr"/>
            <a:r>
              <a:rPr lang="en-US" sz="2400" dirty="0"/>
              <a:t>which occurs in combination with</a:t>
            </a:r>
          </a:p>
          <a:p>
            <a:pPr algn="ctr"/>
            <a:r>
              <a:rPr lang="en-US" sz="2400" dirty="0"/>
              <a:t> other  elements </a:t>
            </a:r>
          </a:p>
          <a:p>
            <a:pPr algn="ctr"/>
            <a:r>
              <a:rPr lang="en-US" sz="2400" dirty="0"/>
              <a:t>in all plants and </a:t>
            </a:r>
            <a:r>
              <a:rPr lang="en-US" sz="2400" dirty="0" smtClean="0"/>
              <a:t>animals.</a:t>
            </a:r>
          </a:p>
          <a:p>
            <a:pPr algn="ctr"/>
            <a:endParaRPr lang="en-US" sz="2400" dirty="0" smtClean="0"/>
          </a:p>
          <a:p>
            <a:pPr algn="ctr"/>
            <a:r>
              <a:rPr lang="en-US" sz="2400" b="1" dirty="0" smtClean="0"/>
              <a:t>Carbon material is the Brown Stuff in Compost.</a:t>
            </a:r>
            <a:endParaRPr lang="en-US" sz="2400" b="1" dirty="0"/>
          </a:p>
          <a:p>
            <a:pPr algn="ctr"/>
            <a:endParaRPr lang="en-US" sz="2400" dirty="0"/>
          </a:p>
        </p:txBody>
      </p:sp>
      <p:pic>
        <p:nvPicPr>
          <p:cNvPr id="14342" name="Picture 4" descr="C:\Users\Leota Stevens\AppData\Local\Microsoft\Windows\Temporary Internet Files\Content.IE5\UFK3DTWW\MC900239415[1].wmf"/>
          <p:cNvPicPr>
            <a:picLocks noChangeAspect="1" noChangeArrowheads="1"/>
          </p:cNvPicPr>
          <p:nvPr/>
        </p:nvPicPr>
        <p:blipFill>
          <a:blip r:embed="rId2" cstate="print"/>
          <a:srcRect/>
          <a:stretch>
            <a:fillRect/>
          </a:stretch>
        </p:blipFill>
        <p:spPr bwMode="auto">
          <a:xfrm>
            <a:off x="4800600" y="1600200"/>
            <a:ext cx="3813175" cy="44386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533400"/>
            <a:ext cx="7696200" cy="1143000"/>
          </a:xfrm>
          <a:solidFill>
            <a:srgbClr val="CC6600"/>
          </a:solidFill>
          <a:ln w="76200">
            <a:solidFill>
              <a:schemeClr val="tx2"/>
            </a:solidFill>
          </a:ln>
        </p:spPr>
        <p:txBody>
          <a:bodyPr/>
          <a:lstStyle/>
          <a:p>
            <a:pPr eaLnBrk="1" hangingPunct="1"/>
            <a:r>
              <a:rPr lang="en-US" sz="3600" b="1" smtClean="0"/>
              <a:t>What is Brown Stuff? (Carbon)</a:t>
            </a:r>
          </a:p>
        </p:txBody>
      </p:sp>
      <p:sp>
        <p:nvSpPr>
          <p:cNvPr id="15363" name="Rectangle 3"/>
          <p:cNvSpPr>
            <a:spLocks noGrp="1" noChangeArrowheads="1"/>
          </p:cNvSpPr>
          <p:nvPr>
            <p:ph idx="1"/>
          </p:nvPr>
        </p:nvSpPr>
        <p:spPr>
          <a:xfrm>
            <a:off x="1143000" y="2057400"/>
            <a:ext cx="4038600" cy="4068763"/>
          </a:xfrm>
          <a:solidFill>
            <a:srgbClr val="FFFF99"/>
          </a:solidFill>
          <a:ln w="57150">
            <a:solidFill>
              <a:schemeClr val="tx1"/>
            </a:solidFill>
          </a:ln>
        </p:spPr>
        <p:txBody>
          <a:bodyPr/>
          <a:lstStyle/>
          <a:p>
            <a:pPr eaLnBrk="1" hangingPunct="1">
              <a:lnSpc>
                <a:spcPct val="80000"/>
              </a:lnSpc>
            </a:pPr>
            <a:r>
              <a:rPr lang="en-US" sz="2700" smtClean="0"/>
              <a:t>Dry Leaves</a:t>
            </a:r>
          </a:p>
          <a:p>
            <a:pPr eaLnBrk="1" hangingPunct="1">
              <a:lnSpc>
                <a:spcPct val="80000"/>
              </a:lnSpc>
            </a:pPr>
            <a:r>
              <a:rPr lang="en-US" sz="2700" smtClean="0"/>
              <a:t>Bark </a:t>
            </a:r>
          </a:p>
          <a:p>
            <a:pPr eaLnBrk="1" hangingPunct="1">
              <a:lnSpc>
                <a:spcPct val="80000"/>
              </a:lnSpc>
            </a:pPr>
            <a:r>
              <a:rPr lang="en-US" sz="2700" smtClean="0"/>
              <a:t>Junk mail</a:t>
            </a:r>
          </a:p>
          <a:p>
            <a:pPr eaLnBrk="1" hangingPunct="1">
              <a:lnSpc>
                <a:spcPct val="80000"/>
              </a:lnSpc>
            </a:pPr>
            <a:r>
              <a:rPr lang="en-US" sz="2700" smtClean="0"/>
              <a:t>Paper and news paper</a:t>
            </a:r>
          </a:p>
          <a:p>
            <a:pPr eaLnBrk="1" hangingPunct="1">
              <a:lnSpc>
                <a:spcPct val="80000"/>
              </a:lnSpc>
            </a:pPr>
            <a:r>
              <a:rPr lang="en-US" sz="2700" smtClean="0"/>
              <a:t>Paper towels</a:t>
            </a:r>
          </a:p>
          <a:p>
            <a:pPr eaLnBrk="1" hangingPunct="1">
              <a:lnSpc>
                <a:spcPct val="80000"/>
              </a:lnSpc>
            </a:pPr>
            <a:r>
              <a:rPr lang="en-US" sz="2700" smtClean="0"/>
              <a:t>Dryer lint</a:t>
            </a:r>
          </a:p>
          <a:p>
            <a:pPr eaLnBrk="1" hangingPunct="1">
              <a:lnSpc>
                <a:spcPct val="80000"/>
              </a:lnSpc>
            </a:pPr>
            <a:r>
              <a:rPr lang="en-US" sz="2700" smtClean="0"/>
              <a:t>Cardboard egg cartons</a:t>
            </a:r>
          </a:p>
          <a:p>
            <a:pPr eaLnBrk="1" hangingPunct="1">
              <a:lnSpc>
                <a:spcPct val="80000"/>
              </a:lnSpc>
            </a:pPr>
            <a:r>
              <a:rPr lang="en-US" sz="2700" smtClean="0"/>
              <a:t>Cereal boxes</a:t>
            </a:r>
          </a:p>
          <a:p>
            <a:pPr eaLnBrk="1" hangingPunct="1">
              <a:lnSpc>
                <a:spcPct val="80000"/>
              </a:lnSpc>
            </a:pPr>
            <a:r>
              <a:rPr lang="en-US" sz="2700" smtClean="0"/>
              <a:t>Hay </a:t>
            </a:r>
          </a:p>
          <a:p>
            <a:pPr eaLnBrk="1" hangingPunct="1">
              <a:lnSpc>
                <a:spcPct val="80000"/>
              </a:lnSpc>
            </a:pPr>
            <a:r>
              <a:rPr lang="en-US" sz="2700" smtClean="0"/>
              <a:t>Sawdust</a:t>
            </a:r>
          </a:p>
          <a:p>
            <a:pPr eaLnBrk="1" hangingPunct="1">
              <a:lnSpc>
                <a:spcPct val="80000"/>
              </a:lnSpc>
            </a:pPr>
            <a:endParaRPr lang="en-US" sz="2700" smtClean="0"/>
          </a:p>
        </p:txBody>
      </p:sp>
      <p:pic>
        <p:nvPicPr>
          <p:cNvPr id="15364" name="Picture 6" descr="C:\Users\Leota Stevens\AppData\Local\Microsoft\Windows\Temporary Internet Files\Content.IE5\2RA48RUG\MPj04479010000[1].jpg"/>
          <p:cNvPicPr>
            <a:picLocks noChangeAspect="1" noChangeArrowheads="1"/>
          </p:cNvPicPr>
          <p:nvPr/>
        </p:nvPicPr>
        <p:blipFill>
          <a:blip r:embed="rId2" cstate="print"/>
          <a:srcRect/>
          <a:stretch>
            <a:fillRect/>
          </a:stretch>
        </p:blipFill>
        <p:spPr bwMode="auto">
          <a:xfrm>
            <a:off x="5638800" y="1905000"/>
            <a:ext cx="2946400" cy="1960563"/>
          </a:xfrm>
          <a:prstGeom prst="rect">
            <a:avLst/>
          </a:prstGeom>
          <a:noFill/>
          <a:ln w="38100">
            <a:solidFill>
              <a:schemeClr val="tx1"/>
            </a:solidFill>
            <a:miter lim="800000"/>
            <a:headEnd/>
            <a:tailEnd/>
          </a:ln>
        </p:spPr>
      </p:pic>
      <p:pic>
        <p:nvPicPr>
          <p:cNvPr id="36870" name="Picture 6" descr="C:\Users\Leota Stevens\AppData\Local\Microsoft\Windows\Temporary Internet Files\Content.IE5\9TLKDL7M\MC900233054[1].wmf"/>
          <p:cNvPicPr>
            <a:picLocks noChangeAspect="1" noChangeArrowheads="1"/>
          </p:cNvPicPr>
          <p:nvPr/>
        </p:nvPicPr>
        <p:blipFill>
          <a:blip r:embed="rId3" cstate="print"/>
          <a:srcRect/>
          <a:stretch>
            <a:fillRect/>
          </a:stretch>
        </p:blipFill>
        <p:spPr bwMode="auto">
          <a:xfrm>
            <a:off x="6400800" y="4343400"/>
            <a:ext cx="1584325" cy="184901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1020762"/>
          </a:xfrm>
          <a:solidFill>
            <a:srgbClr val="FFFF00"/>
          </a:solidFill>
          <a:ln w="76200">
            <a:solidFill>
              <a:schemeClr val="tx2"/>
            </a:solidFill>
          </a:ln>
        </p:spPr>
        <p:txBody>
          <a:bodyPr/>
          <a:lstStyle/>
          <a:p>
            <a:r>
              <a:rPr lang="en-US" b="1" smtClean="0"/>
              <a:t>What is Nitrogen?</a:t>
            </a:r>
          </a:p>
        </p:txBody>
      </p:sp>
      <p:sp>
        <p:nvSpPr>
          <p:cNvPr id="3" name="Content Placeholder 2"/>
          <p:cNvSpPr>
            <a:spLocks noGrp="1"/>
          </p:cNvSpPr>
          <p:nvPr>
            <p:ph sz="half" idx="1"/>
          </p:nvPr>
        </p:nvSpPr>
        <p:spPr>
          <a:xfrm>
            <a:off x="457200" y="1447800"/>
            <a:ext cx="4038600" cy="4678363"/>
          </a:xfrm>
          <a:solidFill>
            <a:srgbClr val="FFFF99"/>
          </a:solidFill>
          <a:ln w="76200">
            <a:solidFill>
              <a:schemeClr val="accent4"/>
            </a:solidFill>
          </a:ln>
        </p:spPr>
        <p:txBody>
          <a:bodyPr/>
          <a:lstStyle/>
          <a:p>
            <a:pPr algn="ctr">
              <a:buFontTx/>
              <a:buNone/>
              <a:defRPr/>
            </a:pPr>
            <a:r>
              <a:rPr lang="en-US" b="1" dirty="0" smtClean="0"/>
              <a:t>Scientific Definition:</a:t>
            </a:r>
          </a:p>
          <a:p>
            <a:pPr>
              <a:buFontTx/>
              <a:buNone/>
              <a:defRPr/>
            </a:pPr>
            <a:r>
              <a:rPr lang="en-US" b="1" dirty="0" smtClean="0"/>
              <a:t>   </a:t>
            </a:r>
            <a:r>
              <a:rPr lang="en-US" sz="2400" dirty="0" smtClean="0"/>
              <a:t>A colorless, odorless, tasteless, gaseous element that forms much of our atmosphere and is a necessary part of all animal and vegetable tissues.</a:t>
            </a:r>
          </a:p>
          <a:p>
            <a:pPr>
              <a:buFontTx/>
              <a:buNone/>
              <a:defRPr/>
            </a:pPr>
            <a:endParaRPr lang="en-US" sz="2400" dirty="0" smtClean="0"/>
          </a:p>
          <a:p>
            <a:pPr>
              <a:buFontTx/>
              <a:buNone/>
              <a:defRPr/>
            </a:pPr>
            <a:r>
              <a:rPr lang="en-US" sz="2400" b="1" dirty="0" smtClean="0"/>
              <a:t>    Nitrogen material is the Green Stuff in compost.</a:t>
            </a:r>
          </a:p>
          <a:p>
            <a:pPr>
              <a:buFontTx/>
              <a:buNone/>
              <a:defRPr/>
            </a:pPr>
            <a:endParaRPr lang="en-US" sz="2400" b="1" dirty="0" smtClean="0"/>
          </a:p>
          <a:p>
            <a:pPr>
              <a:buFontTx/>
              <a:buNone/>
              <a:defRPr/>
            </a:pPr>
            <a:r>
              <a:rPr lang="en-US" sz="2400" b="1" dirty="0" smtClean="0"/>
              <a:t>  </a:t>
            </a:r>
            <a:endParaRPr lang="en-US" sz="2400" dirty="0" smtClean="0"/>
          </a:p>
          <a:p>
            <a:pPr>
              <a:buFontTx/>
              <a:buNone/>
              <a:defRPr/>
            </a:pPr>
            <a:r>
              <a:rPr lang="en-US" sz="2400" b="1" dirty="0" smtClean="0"/>
              <a:t>   </a:t>
            </a:r>
            <a:endParaRPr lang="en-US" sz="2400" b="1" dirty="0"/>
          </a:p>
        </p:txBody>
      </p:sp>
      <p:sp>
        <p:nvSpPr>
          <p:cNvPr id="16388" name="Content Placeholder 6"/>
          <p:cNvSpPr>
            <a:spLocks noGrp="1"/>
          </p:cNvSpPr>
          <p:nvPr>
            <p:ph sz="half" idx="2"/>
          </p:nvPr>
        </p:nvSpPr>
        <p:spPr/>
        <p:txBody>
          <a:bodyPr/>
          <a:lstStyle/>
          <a:p>
            <a:endParaRPr lang="en-US" smtClean="0"/>
          </a:p>
        </p:txBody>
      </p:sp>
      <p:pic>
        <p:nvPicPr>
          <p:cNvPr id="202759" name="Picture 7" descr="C:\Users\Leota Stevens\AppData\Local\Microsoft\Windows\Temporary Internet Files\Content.IE5\V0I04XQJ\MP900437348[1].jpg"/>
          <p:cNvPicPr>
            <a:picLocks noChangeAspect="1" noChangeArrowheads="1"/>
          </p:cNvPicPr>
          <p:nvPr/>
        </p:nvPicPr>
        <p:blipFill>
          <a:blip r:embed="rId2" cstate="print"/>
          <a:srcRect/>
          <a:stretch>
            <a:fillRect/>
          </a:stretch>
        </p:blipFill>
        <p:spPr bwMode="auto">
          <a:xfrm>
            <a:off x="4572000" y="1447800"/>
            <a:ext cx="4114800" cy="4648200"/>
          </a:xfrm>
          <a:prstGeom prst="rect">
            <a:avLst/>
          </a:prstGeom>
          <a:ln w="57150" cap="sq">
            <a:solidFill>
              <a:schemeClr val="tx1"/>
            </a:solidFill>
            <a:prstDash val="solid"/>
            <a:miter lim="800000"/>
          </a:ln>
          <a:effectLst>
            <a:outerShdw blurRad="50800" dist="38100" dir="2700000" algn="tl" rotWithShape="0">
              <a:srgbClr val="000000">
                <a:alpha val="43000"/>
              </a:srgbClr>
            </a:outerShdw>
          </a:effectLst>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a:solidFill>
            <a:srgbClr val="92D050"/>
          </a:solidFill>
          <a:ln w="76200">
            <a:solidFill>
              <a:schemeClr val="tx1"/>
            </a:solidFill>
          </a:ln>
        </p:spPr>
        <p:txBody>
          <a:bodyPr/>
          <a:lstStyle/>
          <a:p>
            <a:pPr eaLnBrk="1" hangingPunct="1"/>
            <a:r>
              <a:rPr lang="en-US" sz="4000" b="1" smtClean="0"/>
              <a:t>What is Green Stuff? (Nitrogen)</a:t>
            </a:r>
          </a:p>
        </p:txBody>
      </p:sp>
      <p:sp>
        <p:nvSpPr>
          <p:cNvPr id="17411" name="Rectangle 3"/>
          <p:cNvSpPr>
            <a:spLocks noGrp="1" noChangeArrowheads="1"/>
          </p:cNvSpPr>
          <p:nvPr>
            <p:ph idx="1"/>
          </p:nvPr>
        </p:nvSpPr>
        <p:spPr>
          <a:solidFill>
            <a:srgbClr val="FFFF99"/>
          </a:solidFill>
          <a:ln w="38100">
            <a:solidFill>
              <a:schemeClr val="tx2"/>
            </a:solidFill>
          </a:ln>
        </p:spPr>
        <p:txBody>
          <a:bodyPr/>
          <a:lstStyle/>
          <a:p>
            <a:pPr eaLnBrk="1" hangingPunct="1"/>
            <a:r>
              <a:rPr lang="en-US" smtClean="0"/>
              <a:t>Kitchen Waste</a:t>
            </a:r>
          </a:p>
          <a:p>
            <a:pPr eaLnBrk="1" hangingPunct="1"/>
            <a:r>
              <a:rPr lang="en-US" smtClean="0"/>
              <a:t>Fruit</a:t>
            </a:r>
          </a:p>
          <a:p>
            <a:pPr eaLnBrk="1" hangingPunct="1"/>
            <a:r>
              <a:rPr lang="en-US" smtClean="0"/>
              <a:t>Vegetables</a:t>
            </a:r>
          </a:p>
          <a:p>
            <a:pPr eaLnBrk="1" hangingPunct="1"/>
            <a:r>
              <a:rPr lang="en-US" smtClean="0"/>
              <a:t>Grass clippings</a:t>
            </a:r>
          </a:p>
          <a:p>
            <a:pPr eaLnBrk="1" hangingPunct="1"/>
            <a:r>
              <a:rPr lang="en-US" smtClean="0"/>
              <a:t>Green Plants</a:t>
            </a:r>
          </a:p>
          <a:p>
            <a:pPr eaLnBrk="1" hangingPunct="1"/>
            <a:r>
              <a:rPr lang="en-US" smtClean="0"/>
              <a:t>Manure</a:t>
            </a:r>
          </a:p>
          <a:p>
            <a:pPr eaLnBrk="1" hangingPunct="1"/>
            <a:r>
              <a:rPr lang="en-US" smtClean="0"/>
              <a:t>Coffee Grounds</a:t>
            </a:r>
          </a:p>
        </p:txBody>
      </p:sp>
      <p:pic>
        <p:nvPicPr>
          <p:cNvPr id="17412" name="Picture 5" descr="C:\Users\Leota Stevens\AppData\Local\Microsoft\Windows\Temporary Internet Files\Content.IE5\UFK3DTWW\MC900280768[1].wmf"/>
          <p:cNvPicPr>
            <a:picLocks noChangeAspect="1" noChangeArrowheads="1"/>
          </p:cNvPicPr>
          <p:nvPr/>
        </p:nvPicPr>
        <p:blipFill>
          <a:blip r:embed="rId2" cstate="print"/>
          <a:srcRect/>
          <a:stretch>
            <a:fillRect/>
          </a:stretch>
        </p:blipFill>
        <p:spPr bwMode="auto">
          <a:xfrm>
            <a:off x="4038600" y="2427288"/>
            <a:ext cx="3657600" cy="3668712"/>
          </a:xfrm>
          <a:prstGeom prst="rect">
            <a:avLst/>
          </a:prstGeom>
          <a:noFill/>
          <a:ln w="38100">
            <a:solidFill>
              <a:schemeClr val="tx2"/>
            </a:solidFill>
            <a:prstDash val="lgDash"/>
            <a:miter lim="800000"/>
            <a:headEnd/>
            <a:tailEnd/>
          </a:ln>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4800"/>
            <a:ext cx="8229600" cy="1828800"/>
          </a:xfrm>
          <a:solidFill>
            <a:srgbClr val="FFFF00"/>
          </a:solidFill>
          <a:ln w="76200">
            <a:solidFill>
              <a:schemeClr val="tx1"/>
            </a:solidFill>
          </a:ln>
        </p:spPr>
        <p:txBody>
          <a:bodyPr/>
          <a:lstStyle/>
          <a:p>
            <a:pPr eaLnBrk="1" hangingPunct="1"/>
            <a:r>
              <a:rPr lang="en-US" sz="4800" b="1" dirty="0" smtClean="0"/>
              <a:t>Creating Super Soil for Growing Super Roses!</a:t>
            </a:r>
          </a:p>
        </p:txBody>
      </p:sp>
      <p:pic>
        <p:nvPicPr>
          <p:cNvPr id="36867" name="Picture 4" descr="C:\Users\Leota Stevens\AppData\Local\Microsoft\Windows\Temporary Internet Files\Content.IE5\ADZ4RSN7\MPj04481050000[1].jpg"/>
          <p:cNvPicPr>
            <a:picLocks noChangeAspect="1" noChangeArrowheads="1"/>
          </p:cNvPicPr>
          <p:nvPr/>
        </p:nvPicPr>
        <p:blipFill>
          <a:blip r:embed="rId3" cstate="print"/>
          <a:srcRect/>
          <a:stretch>
            <a:fillRect/>
          </a:stretch>
        </p:blipFill>
        <p:spPr bwMode="auto">
          <a:xfrm>
            <a:off x="5065592" y="2492375"/>
            <a:ext cx="2522657" cy="3908425"/>
          </a:xfrm>
          <a:prstGeom prst="rect">
            <a:avLst/>
          </a:prstGeom>
          <a:ln w="228600" cap="sq" cmpd="thickThin">
            <a:solidFill>
              <a:srgbClr val="000000"/>
            </a:solidFill>
            <a:prstDash val="solid"/>
            <a:miter lim="800000"/>
          </a:ln>
          <a:effectLst>
            <a:innerShdw blurRad="76200">
              <a:srgbClr val="000000"/>
            </a:innerShdw>
          </a:effectLst>
        </p:spPr>
      </p:pic>
      <p:pic>
        <p:nvPicPr>
          <p:cNvPr id="26630" name="Picture 6" descr="C:\Users\Leota Stevens\AppData\Local\Microsoft\Windows\Temporary Internet Files\Content.IE5\GP6DUSIR\MP900399639[2].jpg"/>
          <p:cNvPicPr>
            <a:picLocks noChangeAspect="1" noChangeArrowheads="1"/>
          </p:cNvPicPr>
          <p:nvPr/>
        </p:nvPicPr>
        <p:blipFill>
          <a:blip r:embed="rId4" cstate="print"/>
          <a:srcRect/>
          <a:stretch>
            <a:fillRect/>
          </a:stretch>
        </p:blipFill>
        <p:spPr bwMode="auto">
          <a:xfrm>
            <a:off x="1676400" y="2514600"/>
            <a:ext cx="2649478" cy="3886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solidFill>
            <a:srgbClr val="FFFF00"/>
          </a:solidFill>
          <a:ln w="76200">
            <a:solidFill>
              <a:schemeClr val="accent4"/>
            </a:solidFill>
          </a:ln>
        </p:spPr>
        <p:txBody>
          <a:bodyPr/>
          <a:lstStyle/>
          <a:p>
            <a:pPr>
              <a:defRPr/>
            </a:pPr>
            <a:r>
              <a:rPr lang="en-US" sz="4000" b="1" dirty="0" smtClean="0"/>
              <a:t>Creating SUPER SOIL is</a:t>
            </a:r>
            <a:br>
              <a:rPr lang="en-US" sz="4000" b="1" dirty="0" smtClean="0"/>
            </a:br>
            <a:r>
              <a:rPr lang="en-US" sz="4000" b="1" dirty="0" smtClean="0"/>
              <a:t> Good Science (Biology)</a:t>
            </a:r>
          </a:p>
        </p:txBody>
      </p:sp>
      <p:pic>
        <p:nvPicPr>
          <p:cNvPr id="18436" name="Picture 3" descr="C:\Users\Leota Stevens\AppData\Local\Microsoft\Windows\Temporary Internet Files\Content.IE5\UFK3DTWW\MC900441888[1].wmf"/>
          <p:cNvPicPr>
            <a:picLocks noChangeAspect="1" noChangeArrowheads="1"/>
          </p:cNvPicPr>
          <p:nvPr/>
        </p:nvPicPr>
        <p:blipFill>
          <a:blip r:embed="rId2" cstate="print"/>
          <a:srcRect/>
          <a:stretch>
            <a:fillRect/>
          </a:stretch>
        </p:blipFill>
        <p:spPr bwMode="auto">
          <a:xfrm>
            <a:off x="1447800" y="4191000"/>
            <a:ext cx="2974975" cy="1752600"/>
          </a:xfrm>
          <a:prstGeom prst="rect">
            <a:avLst/>
          </a:prstGeom>
          <a:noFill/>
          <a:ln w="9525">
            <a:noFill/>
            <a:miter lim="800000"/>
            <a:headEnd/>
            <a:tailEnd/>
          </a:ln>
        </p:spPr>
      </p:pic>
      <p:pic>
        <p:nvPicPr>
          <p:cNvPr id="18437" name="Picture 4" descr="C:\Users\Leota Stevens\AppData\Local\Microsoft\Windows\Temporary Internet Files\Content.IE5\GP6DUSIR\MP900438524[1].jpg"/>
          <p:cNvPicPr>
            <a:picLocks noChangeAspect="1" noChangeArrowheads="1"/>
          </p:cNvPicPr>
          <p:nvPr/>
        </p:nvPicPr>
        <p:blipFill>
          <a:blip r:embed="rId3" cstate="print"/>
          <a:srcRect/>
          <a:stretch>
            <a:fillRect/>
          </a:stretch>
        </p:blipFill>
        <p:spPr bwMode="auto">
          <a:xfrm>
            <a:off x="914400" y="2057400"/>
            <a:ext cx="3213100" cy="1752600"/>
          </a:xfrm>
          <a:prstGeom prst="rect">
            <a:avLst/>
          </a:prstGeom>
          <a:noFill/>
          <a:ln w="38100">
            <a:solidFill>
              <a:schemeClr val="tx2"/>
            </a:solidFill>
            <a:miter lim="800000"/>
            <a:headEnd/>
            <a:tailEnd/>
          </a:ln>
        </p:spPr>
      </p:pic>
      <p:pic>
        <p:nvPicPr>
          <p:cNvPr id="98309" name="Picture 5" descr="C:\Users\Leota Stevens\AppData\Local\Microsoft\Windows\Temporary Internet Files\Content.IE5\V0I04XQJ\MC900232909[2].wmf"/>
          <p:cNvPicPr>
            <a:picLocks noChangeAspect="1" noChangeArrowheads="1"/>
          </p:cNvPicPr>
          <p:nvPr/>
        </p:nvPicPr>
        <p:blipFill>
          <a:blip r:embed="rId4" cstate="print"/>
          <a:srcRect/>
          <a:stretch>
            <a:fillRect/>
          </a:stretch>
        </p:blipFill>
        <p:spPr bwMode="auto">
          <a:xfrm>
            <a:off x="4599241" y="1600200"/>
            <a:ext cx="3706559"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4000" b="1" dirty="0" smtClean="0"/>
              <a:t>A Compost Bin is Like a Backyard Science Lab</a:t>
            </a:r>
            <a:endParaRPr lang="en-US" sz="4000" b="1" dirty="0"/>
          </a:p>
        </p:txBody>
      </p:sp>
      <p:sp>
        <p:nvSpPr>
          <p:cNvPr id="3" name="Content Placeholder 2"/>
          <p:cNvSpPr>
            <a:spLocks noGrp="1"/>
          </p:cNvSpPr>
          <p:nvPr>
            <p:ph idx="1"/>
          </p:nvPr>
        </p:nvSpPr>
        <p:spPr>
          <a:solidFill>
            <a:schemeClr val="bg1">
              <a:lumMod val="75000"/>
            </a:schemeClr>
          </a:solidFill>
          <a:ln w="57150">
            <a:solidFill>
              <a:schemeClr val="tx1"/>
            </a:solidFill>
          </a:ln>
        </p:spPr>
        <p:txBody>
          <a:bodyPr/>
          <a:lstStyle/>
          <a:p>
            <a:r>
              <a:rPr lang="en-US" sz="2800" b="1" dirty="0" smtClean="0"/>
              <a:t>You can measure the heat of the compost bin to determine its activity and make any necessary additions.</a:t>
            </a:r>
          </a:p>
          <a:p>
            <a:r>
              <a:rPr lang="en-US" sz="2800" b="1" dirty="0" smtClean="0"/>
              <a:t>You can observe macro-organisms at work.</a:t>
            </a:r>
          </a:p>
          <a:p>
            <a:r>
              <a:rPr lang="en-US" sz="2800" b="1" dirty="0" smtClean="0"/>
              <a:t>You can observe and investigate the  decomposition of the Brown and Green material.</a:t>
            </a:r>
          </a:p>
          <a:p>
            <a:r>
              <a:rPr lang="en-US" sz="2800" b="1" dirty="0" smtClean="0"/>
              <a:t>You can record data on materials used and the time it takes to make completed compost.</a:t>
            </a:r>
          </a:p>
          <a:p>
            <a:endParaRPr lang="en-US" sz="2400" b="1" dirty="0" smtClean="0"/>
          </a:p>
          <a:p>
            <a:pPr>
              <a:buNone/>
            </a:pPr>
            <a:endParaRPr lang="en-US"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solidFill>
            <a:srgbClr val="FFFF00"/>
          </a:solidFill>
          <a:ln w="76200">
            <a:solidFill>
              <a:schemeClr val="tx2"/>
            </a:solidFill>
          </a:ln>
        </p:spPr>
        <p:txBody>
          <a:bodyPr/>
          <a:lstStyle/>
          <a:p>
            <a:r>
              <a:rPr lang="en-US" sz="3600" b="1" dirty="0" smtClean="0"/>
              <a:t>Determine Where the Water for Your Compost Bin Will Come From</a:t>
            </a:r>
            <a:endParaRPr lang="en-US" sz="4000" b="1" dirty="0" smtClean="0"/>
          </a:p>
        </p:txBody>
      </p:sp>
      <p:sp>
        <p:nvSpPr>
          <p:cNvPr id="23555" name="Content Placeholder 2"/>
          <p:cNvSpPr>
            <a:spLocks noGrp="1"/>
          </p:cNvSpPr>
          <p:nvPr>
            <p:ph sz="half" idx="1"/>
          </p:nvPr>
        </p:nvSpPr>
        <p:spPr>
          <a:solidFill>
            <a:schemeClr val="accent2"/>
          </a:solidFill>
          <a:ln w="57150">
            <a:solidFill>
              <a:schemeClr val="tx2"/>
            </a:solidFill>
          </a:ln>
        </p:spPr>
        <p:txBody>
          <a:bodyPr/>
          <a:lstStyle/>
          <a:p>
            <a:r>
              <a:rPr lang="en-US" b="1" dirty="0" smtClean="0"/>
              <a:t>What source of water will be available for your compost pile?</a:t>
            </a:r>
          </a:p>
          <a:p>
            <a:r>
              <a:rPr lang="en-US" b="1" dirty="0" smtClean="0"/>
              <a:t>Rain?</a:t>
            </a:r>
          </a:p>
          <a:p>
            <a:r>
              <a:rPr lang="en-US" b="1" dirty="0" smtClean="0"/>
              <a:t>Lake/Pond or Stream?</a:t>
            </a:r>
          </a:p>
          <a:p>
            <a:r>
              <a:rPr lang="en-US" b="1" dirty="0" smtClean="0"/>
              <a:t>City Water       (garden hose)</a:t>
            </a:r>
          </a:p>
        </p:txBody>
      </p:sp>
      <p:sp>
        <p:nvSpPr>
          <p:cNvPr id="23556" name="Content Placeholder 3"/>
          <p:cNvSpPr>
            <a:spLocks noGrp="1"/>
          </p:cNvSpPr>
          <p:nvPr>
            <p:ph sz="half" idx="2"/>
          </p:nvPr>
        </p:nvSpPr>
        <p:spPr>
          <a:xfrm>
            <a:off x="4684713" y="1598613"/>
            <a:ext cx="4038600" cy="4525962"/>
          </a:xfrm>
          <a:ln w="57150">
            <a:solidFill>
              <a:schemeClr val="tx2"/>
            </a:solidFill>
          </a:ln>
        </p:spPr>
        <p:txBody>
          <a:bodyPr/>
          <a:lstStyle/>
          <a:p>
            <a:endParaRPr lang="en-US" smtClean="0"/>
          </a:p>
        </p:txBody>
      </p:sp>
      <p:pic>
        <p:nvPicPr>
          <p:cNvPr id="23557" name="Picture 2" descr="C:\Users\Leota Stevens\AppData\Local\Microsoft\Windows\Temporary Internet Files\Content.IE5\V0I04XQJ\MC900351359[1].wmf"/>
          <p:cNvPicPr>
            <a:picLocks noChangeAspect="1" noChangeArrowheads="1"/>
          </p:cNvPicPr>
          <p:nvPr/>
        </p:nvPicPr>
        <p:blipFill>
          <a:blip r:embed="rId2" cstate="print"/>
          <a:srcRect/>
          <a:stretch>
            <a:fillRect/>
          </a:stretch>
        </p:blipFill>
        <p:spPr bwMode="auto">
          <a:xfrm>
            <a:off x="4800600" y="4267200"/>
            <a:ext cx="2038350" cy="1784350"/>
          </a:xfrm>
          <a:prstGeom prst="rect">
            <a:avLst/>
          </a:prstGeom>
          <a:noFill/>
          <a:ln w="9525">
            <a:noFill/>
            <a:miter lim="800000"/>
            <a:headEnd/>
            <a:tailEnd/>
          </a:ln>
        </p:spPr>
      </p:pic>
      <p:pic>
        <p:nvPicPr>
          <p:cNvPr id="23558" name="Picture 3" descr="C:\Users\Leota Stevens\AppData\Local\Microsoft\Windows\Temporary Internet Files\Content.IE5\GP6DUSIR\MC900440407[1].png"/>
          <p:cNvPicPr>
            <a:picLocks noChangeAspect="1" noChangeArrowheads="1"/>
          </p:cNvPicPr>
          <p:nvPr/>
        </p:nvPicPr>
        <p:blipFill>
          <a:blip r:embed="rId3" cstate="print"/>
          <a:srcRect/>
          <a:stretch>
            <a:fillRect/>
          </a:stretch>
        </p:blipFill>
        <p:spPr bwMode="auto">
          <a:xfrm>
            <a:off x="6781800" y="4267200"/>
            <a:ext cx="1828800" cy="1828800"/>
          </a:xfrm>
          <a:prstGeom prst="rect">
            <a:avLst/>
          </a:prstGeom>
          <a:noFill/>
          <a:ln w="9525">
            <a:noFill/>
            <a:miter lim="800000"/>
            <a:headEnd/>
            <a:tailEnd/>
          </a:ln>
        </p:spPr>
      </p:pic>
      <p:pic>
        <p:nvPicPr>
          <p:cNvPr id="23559" name="Picture 8" descr="C:\Users\Leota Stevens\AppData\Local\Microsoft\Windows\Temporary Internet Files\Content.IE5\UFK3DTWW\MC900446338[1].wmf"/>
          <p:cNvPicPr>
            <a:picLocks noChangeAspect="1" noChangeArrowheads="1"/>
          </p:cNvPicPr>
          <p:nvPr/>
        </p:nvPicPr>
        <p:blipFill>
          <a:blip r:embed="rId4" cstate="print"/>
          <a:srcRect/>
          <a:stretch>
            <a:fillRect/>
          </a:stretch>
        </p:blipFill>
        <p:spPr bwMode="auto">
          <a:xfrm>
            <a:off x="4876800" y="1676400"/>
            <a:ext cx="3589338" cy="22860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accent4"/>
            </a:solidFill>
          </a:ln>
        </p:spPr>
        <p:txBody>
          <a:bodyPr/>
          <a:lstStyle/>
          <a:p>
            <a:pPr>
              <a:defRPr/>
            </a:pPr>
            <a:r>
              <a:rPr lang="en-US" sz="4000" b="1" dirty="0" smtClean="0"/>
              <a:t>How to Make a Trash Can into a Simple Compost Bin</a:t>
            </a:r>
            <a:endParaRPr lang="en-US" sz="4000" b="1" dirty="0"/>
          </a:p>
        </p:txBody>
      </p:sp>
      <p:sp>
        <p:nvSpPr>
          <p:cNvPr id="3" name="Content Placeholder 2"/>
          <p:cNvSpPr>
            <a:spLocks noGrp="1"/>
          </p:cNvSpPr>
          <p:nvPr>
            <p:ph sz="half" idx="1"/>
          </p:nvPr>
        </p:nvSpPr>
        <p:spPr>
          <a:solidFill>
            <a:srgbClr val="FFFF99"/>
          </a:solidFill>
          <a:ln w="57150">
            <a:solidFill>
              <a:schemeClr val="accent4"/>
            </a:solidFill>
          </a:ln>
        </p:spPr>
        <p:txBody>
          <a:bodyPr/>
          <a:lstStyle/>
          <a:p>
            <a:pPr algn="ctr">
              <a:buFontTx/>
              <a:buNone/>
              <a:defRPr/>
            </a:pPr>
            <a:r>
              <a:rPr lang="en-US" sz="4400" dirty="0" smtClean="0"/>
              <a:t> </a:t>
            </a:r>
            <a:endParaRPr lang="en-US" sz="2800" dirty="0"/>
          </a:p>
        </p:txBody>
      </p:sp>
      <p:pic>
        <p:nvPicPr>
          <p:cNvPr id="7" name="Content Placeholder 6" descr="P1070848.JPG"/>
          <p:cNvPicPr>
            <a:picLocks noGrp="1" noChangeAspect="1"/>
          </p:cNvPicPr>
          <p:nvPr>
            <p:ph sz="half" idx="2"/>
          </p:nvPr>
        </p:nvPicPr>
        <p:blipFill>
          <a:blip r:embed="rId2" cstate="print"/>
          <a:stretch>
            <a:fillRect/>
          </a:stretch>
        </p:blipFill>
        <p:spPr>
          <a:xfrm>
            <a:off x="4953000" y="1676401"/>
            <a:ext cx="3276600" cy="4368800"/>
          </a:xfrm>
          <a:prstGeom prst="rect">
            <a:avLst/>
          </a:prstGeom>
          <a:ln w="88900" cap="sq" cmpd="thickThin">
            <a:solidFill>
              <a:srgbClr val="000000"/>
            </a:solidFill>
            <a:prstDash val="solid"/>
            <a:miter lim="800000"/>
          </a:ln>
          <a:effectLst>
            <a:innerShdw blurRad="76200">
              <a:srgbClr val="000000"/>
            </a:innerShdw>
          </a:effectLst>
        </p:spPr>
      </p:pic>
      <p:sp>
        <p:nvSpPr>
          <p:cNvPr id="19461" name="TextBox 7"/>
          <p:cNvSpPr txBox="1">
            <a:spLocks noChangeArrowheads="1"/>
          </p:cNvSpPr>
          <p:nvPr/>
        </p:nvSpPr>
        <p:spPr bwMode="auto">
          <a:xfrm rot="10800000" flipH="1" flipV="1">
            <a:off x="762000" y="1655891"/>
            <a:ext cx="3505200" cy="4536819"/>
          </a:xfrm>
          <a:prstGeom prst="rect">
            <a:avLst/>
          </a:prstGeom>
          <a:noFill/>
          <a:ln w="9525">
            <a:noFill/>
            <a:miter lim="800000"/>
            <a:headEnd/>
            <a:tailEnd/>
          </a:ln>
        </p:spPr>
        <p:txBody>
          <a:bodyPr>
            <a:spAutoFit/>
          </a:bodyPr>
          <a:lstStyle/>
          <a:p>
            <a:pPr algn="ctr">
              <a:lnSpc>
                <a:spcPct val="150000"/>
              </a:lnSpc>
            </a:pPr>
            <a:r>
              <a:rPr lang="en-US" sz="2800" b="1" dirty="0"/>
              <a:t>A simple compost bin can be made by using </a:t>
            </a:r>
            <a:r>
              <a:rPr lang="en-US" sz="2800" b="1" dirty="0" smtClean="0"/>
              <a:t>an old plastic trash </a:t>
            </a:r>
            <a:r>
              <a:rPr lang="en-US" sz="2800" b="1" dirty="0"/>
              <a:t>can that has </a:t>
            </a:r>
            <a:r>
              <a:rPr lang="en-US" sz="2800" b="1" dirty="0" smtClean="0"/>
              <a:t>a </a:t>
            </a:r>
            <a:r>
              <a:rPr lang="en-US" sz="2800" b="1" dirty="0"/>
              <a:t>lid. </a:t>
            </a:r>
            <a:endParaRPr lang="en-US" sz="2800" b="1" dirty="0" smtClean="0"/>
          </a:p>
          <a:p>
            <a:pPr algn="ctr">
              <a:lnSpc>
                <a:spcPct val="150000"/>
              </a:lnSpc>
            </a:pPr>
            <a:r>
              <a:rPr lang="en-US" sz="2800" b="1" dirty="0" smtClean="0"/>
              <a:t>We’ll show you how!</a:t>
            </a:r>
          </a:p>
        </p:txBody>
      </p:sp>
      <p:sp>
        <p:nvSpPr>
          <p:cNvPr id="8" name="TextBox 7"/>
          <p:cNvSpPr txBox="1"/>
          <p:nvPr/>
        </p:nvSpPr>
        <p:spPr>
          <a:xfrm>
            <a:off x="457200" y="6400800"/>
            <a:ext cx="8229600" cy="369332"/>
          </a:xfrm>
          <a:prstGeom prst="rect">
            <a:avLst/>
          </a:prstGeom>
          <a:solidFill>
            <a:srgbClr val="FFFF00"/>
          </a:solidFill>
          <a:ln w="28575">
            <a:solidFill>
              <a:schemeClr val="tx1"/>
            </a:solidFill>
          </a:ln>
        </p:spPr>
        <p:txBody>
          <a:bodyPr wrap="square" rtlCol="0">
            <a:spAutoFit/>
          </a:bodyPr>
          <a:lstStyle/>
          <a:p>
            <a:pPr algn="ctr"/>
            <a:r>
              <a:rPr lang="en-US" b="1" dirty="0" smtClean="0"/>
              <a:t>Find a Flat Place on Dirt to Place the Bin-Preferably Away From the House</a:t>
            </a:r>
            <a:endParaRPr lang="en-US" b="1" dirty="0"/>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3600" b="1" dirty="0" smtClean="0"/>
              <a:t>Have a Parent Help You Measure and Cut Off The Bottom of the Can</a:t>
            </a:r>
            <a:endParaRPr lang="en-US" sz="3600" b="1" dirty="0"/>
          </a:p>
        </p:txBody>
      </p:sp>
      <p:pic>
        <p:nvPicPr>
          <p:cNvPr id="5" name="Content Placeholder 4" descr="P1070833.JPG"/>
          <p:cNvPicPr>
            <a:picLocks noGrp="1" noChangeAspect="1"/>
          </p:cNvPicPr>
          <p:nvPr>
            <p:ph sz="half" idx="1"/>
          </p:nvPr>
        </p:nvPicPr>
        <p:blipFill>
          <a:blip r:embed="rId2" cstate="print"/>
          <a:stretch>
            <a:fillRect/>
          </a:stretch>
        </p:blipFill>
        <p:spPr>
          <a:xfrm>
            <a:off x="779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P1070836.JPG"/>
          <p:cNvPicPr>
            <a:picLocks noGrp="1" noChangeAspect="1"/>
          </p:cNvPicPr>
          <p:nvPr>
            <p:ph sz="half" idx="2"/>
          </p:nvPr>
        </p:nvPicPr>
        <p:blipFill>
          <a:blip r:embed="rId3" cstate="print"/>
          <a:stretch>
            <a:fillRect/>
          </a:stretch>
        </p:blipFill>
        <p:spPr>
          <a:xfrm>
            <a:off x="4970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685800" y="6324600"/>
            <a:ext cx="7848600" cy="369332"/>
          </a:xfrm>
          <a:prstGeom prst="rect">
            <a:avLst/>
          </a:prstGeom>
          <a:solidFill>
            <a:srgbClr val="FFFF00"/>
          </a:solidFill>
          <a:ln w="28575">
            <a:solidFill>
              <a:schemeClr val="tx1"/>
            </a:solidFill>
          </a:ln>
        </p:spPr>
        <p:txBody>
          <a:bodyPr wrap="square" rtlCol="0">
            <a:spAutoFit/>
          </a:bodyPr>
          <a:lstStyle/>
          <a:p>
            <a:pPr algn="ctr"/>
            <a:r>
              <a:rPr lang="en-US" b="1" dirty="0" smtClean="0"/>
              <a:t>TOPSEY-TURVEY! The Can’s Original Top Will Become The Bottom</a:t>
            </a:r>
            <a:endParaRPr lang="en-US" b="1" dirty="0"/>
          </a:p>
        </p:txBody>
      </p:sp>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4000" b="1" dirty="0" smtClean="0"/>
              <a:t>With an Adult’s Help Drill Holes for Aeration</a:t>
            </a:r>
            <a:endParaRPr lang="en-US" sz="4000" b="1" dirty="0"/>
          </a:p>
        </p:txBody>
      </p:sp>
      <p:pic>
        <p:nvPicPr>
          <p:cNvPr id="5" name="Content Placeholder 4" descr="P1070837.JPG"/>
          <p:cNvPicPr>
            <a:picLocks noGrp="1" noChangeAspect="1"/>
          </p:cNvPicPr>
          <p:nvPr>
            <p:ph sz="half" idx="1"/>
          </p:nvPr>
        </p:nvPicPr>
        <p:blipFill>
          <a:blip r:embed="rId2" cstate="print"/>
          <a:stretch>
            <a:fillRect/>
          </a:stretch>
        </p:blipFill>
        <p:spPr>
          <a:xfrm>
            <a:off x="779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P1070844.JPG"/>
          <p:cNvPicPr>
            <a:picLocks noGrp="1" noChangeAspect="1"/>
          </p:cNvPicPr>
          <p:nvPr>
            <p:ph sz="half" idx="2"/>
          </p:nvPr>
        </p:nvPicPr>
        <p:blipFill>
          <a:blip r:embed="rId3" cstate="print"/>
          <a:stretch>
            <a:fillRect/>
          </a:stretch>
        </p:blipFill>
        <p:spPr>
          <a:xfrm>
            <a:off x="4970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152400" y="6324600"/>
            <a:ext cx="8839200" cy="369332"/>
          </a:xfrm>
          <a:prstGeom prst="rect">
            <a:avLst/>
          </a:prstGeom>
          <a:solidFill>
            <a:srgbClr val="FFFF00"/>
          </a:solidFill>
          <a:ln w="28575">
            <a:solidFill>
              <a:schemeClr val="tx1"/>
            </a:solidFill>
          </a:ln>
        </p:spPr>
        <p:txBody>
          <a:bodyPr wrap="square" rtlCol="0">
            <a:spAutoFit/>
          </a:bodyPr>
          <a:lstStyle/>
          <a:p>
            <a:pPr algn="ctr"/>
            <a:r>
              <a:rPr lang="en-US" b="1" dirty="0" smtClean="0"/>
              <a:t>The  Holes Will Allow More Air in the Bin and it Will Speed Up Decomposition</a:t>
            </a:r>
            <a:endParaRPr lang="en-US" b="1" dirty="0"/>
          </a:p>
        </p:txBody>
      </p:sp>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533400"/>
            <a:ext cx="8229600" cy="1066800"/>
          </a:xfrm>
          <a:solidFill>
            <a:srgbClr val="FFFF00"/>
          </a:solidFill>
          <a:ln w="76200">
            <a:solidFill>
              <a:schemeClr val="tx2"/>
            </a:solidFill>
          </a:ln>
        </p:spPr>
        <p:txBody>
          <a:bodyPr/>
          <a:lstStyle/>
          <a:p>
            <a:pPr eaLnBrk="1" hangingPunct="1"/>
            <a:r>
              <a:rPr lang="en-US" sz="5400" b="1" dirty="0" smtClean="0">
                <a:solidFill>
                  <a:schemeClr val="tx1"/>
                </a:solidFill>
              </a:rPr>
              <a:t>Use the Right Ratio</a:t>
            </a:r>
          </a:p>
        </p:txBody>
      </p:sp>
      <p:sp>
        <p:nvSpPr>
          <p:cNvPr id="20483" name="Rectangle 3"/>
          <p:cNvSpPr>
            <a:spLocks noGrp="1" noChangeArrowheads="1"/>
          </p:cNvSpPr>
          <p:nvPr>
            <p:ph idx="1"/>
          </p:nvPr>
        </p:nvSpPr>
        <p:spPr>
          <a:xfrm>
            <a:off x="609600" y="1600200"/>
            <a:ext cx="8229600" cy="4525963"/>
          </a:xfrm>
          <a:solidFill>
            <a:srgbClr val="92D050"/>
          </a:solidFill>
          <a:ln w="57150">
            <a:solidFill>
              <a:schemeClr val="tx1"/>
            </a:solidFill>
            <a:prstDash val="lgDash"/>
          </a:ln>
        </p:spPr>
        <p:txBody>
          <a:bodyPr/>
          <a:lstStyle/>
          <a:p>
            <a:pPr algn="ctr" eaLnBrk="1" hangingPunct="1">
              <a:buNone/>
            </a:pPr>
            <a:r>
              <a:rPr lang="en-US" sz="2800" dirty="0" smtClean="0"/>
              <a:t>    </a:t>
            </a:r>
          </a:p>
          <a:p>
            <a:pPr algn="ctr" eaLnBrk="1" hangingPunct="1">
              <a:buNone/>
            </a:pPr>
            <a:r>
              <a:rPr lang="en-US" sz="2800" dirty="0" smtClean="0"/>
              <a:t>A ratio of </a:t>
            </a:r>
            <a:r>
              <a:rPr lang="en-US" sz="2800" b="1" i="1" dirty="0" smtClean="0"/>
              <a:t>TWO PARTS “</a:t>
            </a:r>
            <a:r>
              <a:rPr lang="en-US" sz="2800" dirty="0" smtClean="0"/>
              <a:t>green stuff” to </a:t>
            </a:r>
            <a:r>
              <a:rPr lang="en-US" sz="2800" b="1" i="1" dirty="0" smtClean="0"/>
              <a:t>ONE PART  “</a:t>
            </a:r>
            <a:r>
              <a:rPr lang="en-US" sz="2800" dirty="0" smtClean="0"/>
              <a:t>brown stuff” is what will make your compost pile work the best.</a:t>
            </a:r>
          </a:p>
          <a:p>
            <a:pPr eaLnBrk="1" hangingPunct="1">
              <a:buFontTx/>
              <a:buNone/>
            </a:pPr>
            <a:r>
              <a:rPr lang="en-US" dirty="0" smtClean="0"/>
              <a:t>                  </a:t>
            </a:r>
            <a:r>
              <a:rPr lang="en-US" sz="2800" b="1" dirty="0" smtClean="0"/>
              <a:t>That means for each</a:t>
            </a:r>
          </a:p>
          <a:p>
            <a:pPr eaLnBrk="1" hangingPunct="1">
              <a:buFontTx/>
              <a:buNone/>
            </a:pPr>
            <a:r>
              <a:rPr lang="en-US" sz="2800" b="1" dirty="0" smtClean="0"/>
              <a:t>            (1) cup of brown waste (carbon)</a:t>
            </a:r>
          </a:p>
          <a:p>
            <a:pPr eaLnBrk="1" hangingPunct="1">
              <a:buFontTx/>
              <a:buNone/>
            </a:pPr>
            <a:r>
              <a:rPr lang="en-US" sz="2800" b="1" dirty="0" smtClean="0"/>
              <a:t>                     you will have to add</a:t>
            </a:r>
          </a:p>
          <a:p>
            <a:pPr eaLnBrk="1" hangingPunct="1">
              <a:buFontTx/>
              <a:buNone/>
            </a:pPr>
            <a:r>
              <a:rPr lang="en-US" sz="2800" b="1" dirty="0" smtClean="0"/>
              <a:t>         2 cups of green waste (Nitrogen)</a:t>
            </a:r>
          </a:p>
          <a:p>
            <a:pPr eaLnBrk="1" hangingPunct="1">
              <a:buFont typeface="Wingdings" pitchFamily="2" charset="2"/>
              <a:buNone/>
            </a:pPr>
            <a:r>
              <a:rPr lang="en-US" dirty="0" smtClean="0"/>
              <a:t> </a:t>
            </a:r>
          </a:p>
          <a:p>
            <a:pPr eaLnBrk="1" hangingPunct="1"/>
            <a:endParaRPr lang="en-US" dirty="0" smtClean="0"/>
          </a:p>
        </p:txBody>
      </p:sp>
      <p:pic>
        <p:nvPicPr>
          <p:cNvPr id="38916" name="Picture 4" descr="C:\Users\Leota Stevens\AppData\Local\Microsoft\Windows\Temporary Internet Files\Content.IE5\V0I04XQJ\MC900371138[1].wmf"/>
          <p:cNvPicPr>
            <a:picLocks noChangeAspect="1" noChangeArrowheads="1"/>
          </p:cNvPicPr>
          <p:nvPr/>
        </p:nvPicPr>
        <p:blipFill>
          <a:blip r:embed="rId2" cstate="print"/>
          <a:srcRect/>
          <a:stretch>
            <a:fillRect/>
          </a:stretch>
        </p:blipFill>
        <p:spPr bwMode="auto">
          <a:xfrm>
            <a:off x="7371237" y="4800600"/>
            <a:ext cx="1213962" cy="10985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4000" b="1" dirty="0" smtClean="0"/>
              <a:t>Remember  2 Parts Green Stuff to 1 Part Brown Stuff !</a:t>
            </a:r>
            <a:endParaRPr lang="en-US" sz="4000" b="1" dirty="0"/>
          </a:p>
        </p:txBody>
      </p:sp>
      <p:pic>
        <p:nvPicPr>
          <p:cNvPr id="5" name="Content Placeholder 4" descr="P1070849.JPG"/>
          <p:cNvPicPr>
            <a:picLocks noGrp="1" noChangeAspect="1"/>
          </p:cNvPicPr>
          <p:nvPr>
            <p:ph sz="half" idx="1"/>
          </p:nvPr>
        </p:nvPicPr>
        <p:blipFill>
          <a:blip r:embed="rId2" cstate="print"/>
          <a:stretch>
            <a:fillRect/>
          </a:stretch>
        </p:blipFill>
        <p:spPr>
          <a:xfrm>
            <a:off x="779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P1070851.JPG"/>
          <p:cNvPicPr>
            <a:picLocks noGrp="1" noChangeAspect="1"/>
          </p:cNvPicPr>
          <p:nvPr>
            <p:ph sz="half" idx="2"/>
          </p:nvPr>
        </p:nvPicPr>
        <p:blipFill>
          <a:blip r:embed="rId3" cstate="print"/>
          <a:stretch>
            <a:fillRect/>
          </a:stretch>
        </p:blipFill>
        <p:spPr>
          <a:xfrm>
            <a:off x="4970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rgbClr val="FFFF00"/>
          </a:solidFill>
          <a:ln w="76200">
            <a:solidFill>
              <a:schemeClr val="tx1"/>
            </a:solidFill>
          </a:ln>
        </p:spPr>
        <p:txBody>
          <a:bodyPr/>
          <a:lstStyle/>
          <a:p>
            <a:r>
              <a:rPr lang="en-US" sz="4000" b="1" dirty="0" smtClean="0"/>
              <a:t>When the Bin is Full-Add Water</a:t>
            </a:r>
            <a:endParaRPr lang="en-US" sz="4000" b="1" dirty="0"/>
          </a:p>
        </p:txBody>
      </p:sp>
      <p:pic>
        <p:nvPicPr>
          <p:cNvPr id="5" name="Content Placeholder 4" descr="P1070863.JPG"/>
          <p:cNvPicPr>
            <a:picLocks noGrp="1" noChangeAspect="1"/>
          </p:cNvPicPr>
          <p:nvPr>
            <p:ph sz="half" idx="1"/>
          </p:nvPr>
        </p:nvPicPr>
        <p:blipFill>
          <a:blip r:embed="rId2" cstate="print"/>
          <a:stretch>
            <a:fillRect/>
          </a:stretch>
        </p:blipFill>
        <p:spPr>
          <a:xfrm>
            <a:off x="779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P1070865.JPG"/>
          <p:cNvPicPr>
            <a:picLocks noGrp="1" noChangeAspect="1"/>
          </p:cNvPicPr>
          <p:nvPr>
            <p:ph sz="half" idx="2"/>
          </p:nvPr>
        </p:nvPicPr>
        <p:blipFill>
          <a:blip r:embed="rId3" cstate="print"/>
          <a:stretch>
            <a:fillRect/>
          </a:stretch>
        </p:blipFill>
        <p:spPr>
          <a:xfrm>
            <a:off x="4970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4000" b="1" dirty="0" smtClean="0"/>
              <a:t>Replace the Lid-</a:t>
            </a:r>
            <a:br>
              <a:rPr lang="en-US" sz="4000" b="1" dirty="0" smtClean="0"/>
            </a:br>
            <a:r>
              <a:rPr lang="en-US" sz="4000" b="1" dirty="0" smtClean="0"/>
              <a:t>Add Bricks to Keep the Lid On</a:t>
            </a:r>
            <a:endParaRPr lang="en-US" sz="4000" b="1" dirty="0"/>
          </a:p>
        </p:txBody>
      </p:sp>
      <p:pic>
        <p:nvPicPr>
          <p:cNvPr id="5" name="Content Placeholder 4" descr="P1070866.JPG"/>
          <p:cNvPicPr>
            <a:picLocks noGrp="1" noChangeAspect="1"/>
          </p:cNvPicPr>
          <p:nvPr>
            <p:ph sz="half" idx="1"/>
          </p:nvPr>
        </p:nvPicPr>
        <p:blipFill>
          <a:blip r:embed="rId2" cstate="print"/>
          <a:stretch>
            <a:fillRect/>
          </a:stretch>
        </p:blipFill>
        <p:spPr>
          <a:xfrm>
            <a:off x="779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P1070869.JPG"/>
          <p:cNvPicPr>
            <a:picLocks noGrp="1" noChangeAspect="1"/>
          </p:cNvPicPr>
          <p:nvPr>
            <p:ph sz="half" idx="2"/>
          </p:nvPr>
        </p:nvPicPr>
        <p:blipFill>
          <a:blip r:embed="rId3" cstate="print"/>
          <a:stretch>
            <a:fillRect/>
          </a:stretch>
        </p:blipFill>
        <p:spPr>
          <a:xfrm>
            <a:off x="49702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152400" y="6324600"/>
            <a:ext cx="8763000" cy="369332"/>
          </a:xfrm>
          <a:prstGeom prst="rect">
            <a:avLst/>
          </a:prstGeom>
          <a:solidFill>
            <a:srgbClr val="FFFF00"/>
          </a:solidFill>
          <a:ln w="28575">
            <a:solidFill>
              <a:schemeClr val="tx1"/>
            </a:solidFill>
          </a:ln>
        </p:spPr>
        <p:txBody>
          <a:bodyPr wrap="square" rtlCol="0">
            <a:spAutoFit/>
          </a:bodyPr>
          <a:lstStyle/>
          <a:p>
            <a:pPr algn="ctr"/>
            <a:r>
              <a:rPr lang="en-US" b="1" dirty="0" smtClean="0"/>
              <a:t> Give the Micro-Organisms and the Macro- Organisms Time To Do Their Work</a:t>
            </a:r>
            <a:endParaRPr lang="en-US" b="1" dirty="0"/>
          </a:p>
        </p:txBody>
      </p:sp>
      <p:pic>
        <p:nvPicPr>
          <p:cNvPr id="1026" name="Picture 2" descr="C:\Users\Leota Stevens\AppData\Local\Microsoft\Windows\Temporary Internet Files\Content.IE5\E5IY4JSK\MC900432635[1].png"/>
          <p:cNvPicPr>
            <a:picLocks noChangeAspect="1" noChangeArrowheads="1"/>
          </p:cNvPicPr>
          <p:nvPr/>
        </p:nvPicPr>
        <p:blipFill>
          <a:blip r:embed="rId4" cstate="print"/>
          <a:srcRect/>
          <a:stretch>
            <a:fillRect/>
          </a:stretch>
        </p:blipFill>
        <p:spPr bwMode="auto">
          <a:xfrm>
            <a:off x="4038600" y="5181600"/>
            <a:ext cx="1136650" cy="1136650"/>
          </a:xfrm>
          <a:prstGeom prst="rect">
            <a:avLst/>
          </a:prstGeom>
          <a:noFill/>
        </p:spPr>
      </p:pic>
    </p:spTree>
  </p:cSld>
  <p:clrMapOvr>
    <a:masterClrMapping/>
  </p:clrMapOvr>
  <p:transition>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a:ln w="76200">
            <a:solidFill>
              <a:schemeClr val="tx1"/>
            </a:solidFill>
          </a:ln>
        </p:spPr>
        <p:txBody>
          <a:bodyPr/>
          <a:lstStyle/>
          <a:p>
            <a:r>
              <a:rPr lang="en-US" b="1" dirty="0" smtClean="0"/>
              <a:t>What We Will Learn Today</a:t>
            </a:r>
            <a:endParaRPr lang="en-US" b="1" dirty="0"/>
          </a:p>
        </p:txBody>
      </p:sp>
      <p:sp>
        <p:nvSpPr>
          <p:cNvPr id="3" name="Content Placeholder 2"/>
          <p:cNvSpPr>
            <a:spLocks noGrp="1"/>
          </p:cNvSpPr>
          <p:nvPr>
            <p:ph idx="1"/>
          </p:nvPr>
        </p:nvSpPr>
        <p:spPr>
          <a:solidFill>
            <a:srgbClr val="FFC000"/>
          </a:solidFill>
          <a:ln w="57150">
            <a:solidFill>
              <a:schemeClr val="tx1"/>
            </a:solidFill>
          </a:ln>
        </p:spPr>
        <p:txBody>
          <a:bodyPr/>
          <a:lstStyle/>
          <a:p>
            <a:pPr>
              <a:lnSpc>
                <a:spcPct val="150000"/>
              </a:lnSpc>
              <a:buFont typeface="Arial" pitchFamily="34" charset="0"/>
              <a:buChar char="•"/>
            </a:pPr>
            <a:r>
              <a:rPr lang="en-US" sz="2400" b="1" dirty="0" smtClean="0"/>
              <a:t>We will learn the difference between Compost and Mulch.</a:t>
            </a:r>
          </a:p>
          <a:p>
            <a:pPr>
              <a:lnSpc>
                <a:spcPct val="150000"/>
              </a:lnSpc>
              <a:buFont typeface="Arial" pitchFamily="34" charset="0"/>
              <a:buChar char="•"/>
            </a:pPr>
            <a:r>
              <a:rPr lang="en-US" sz="2400" b="1" dirty="0" smtClean="0"/>
              <a:t>We will learn about Micro Organisms and Macro Organisms.</a:t>
            </a:r>
          </a:p>
          <a:p>
            <a:pPr>
              <a:lnSpc>
                <a:spcPct val="150000"/>
              </a:lnSpc>
              <a:buFont typeface="Arial" pitchFamily="34" charset="0"/>
              <a:buChar char="•"/>
            </a:pPr>
            <a:r>
              <a:rPr lang="en-US" sz="2400" b="1" dirty="0" smtClean="0"/>
              <a:t>We will learn how to make a compost bin from a trash can.</a:t>
            </a:r>
          </a:p>
          <a:p>
            <a:pPr>
              <a:lnSpc>
                <a:spcPct val="150000"/>
              </a:lnSpc>
              <a:buFont typeface="Arial" pitchFamily="34" charset="0"/>
              <a:buChar char="•"/>
            </a:pPr>
            <a:r>
              <a:rPr lang="en-US" sz="2400" b="1" dirty="0" smtClean="0"/>
              <a:t>We will learn how to make Super Soil.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solidFill>
            <a:srgbClr val="FFFF00"/>
          </a:solidFill>
          <a:ln w="76200">
            <a:solidFill>
              <a:schemeClr val="tx2"/>
            </a:solidFill>
          </a:ln>
        </p:spPr>
        <p:txBody>
          <a:bodyPr/>
          <a:lstStyle/>
          <a:p>
            <a:r>
              <a:rPr lang="en-US" sz="4000" b="1" dirty="0" smtClean="0"/>
              <a:t>What Should the </a:t>
            </a:r>
            <a:br>
              <a:rPr lang="en-US" sz="4000" b="1" dirty="0" smtClean="0"/>
            </a:br>
            <a:r>
              <a:rPr lang="en-US" sz="4000" b="1" dirty="0" smtClean="0"/>
              <a:t>Moisture Level Be ?</a:t>
            </a:r>
          </a:p>
        </p:txBody>
      </p:sp>
      <p:sp>
        <p:nvSpPr>
          <p:cNvPr id="3" name="Content Placeholder 2"/>
          <p:cNvSpPr>
            <a:spLocks noGrp="1"/>
          </p:cNvSpPr>
          <p:nvPr>
            <p:ph sz="half" idx="1"/>
          </p:nvPr>
        </p:nvSpPr>
        <p:spPr>
          <a:solidFill>
            <a:srgbClr val="FFCC00"/>
          </a:solidFill>
          <a:ln w="76200">
            <a:solidFill>
              <a:schemeClr val="accent4"/>
            </a:solidFill>
          </a:ln>
        </p:spPr>
        <p:txBody>
          <a:bodyPr/>
          <a:lstStyle/>
          <a:p>
            <a:pPr>
              <a:buFontTx/>
              <a:buNone/>
              <a:defRPr/>
            </a:pPr>
            <a:r>
              <a:rPr lang="en-US" dirty="0" smtClean="0"/>
              <a:t>   </a:t>
            </a:r>
            <a:r>
              <a:rPr lang="en-US" sz="3600" dirty="0" smtClean="0"/>
              <a:t>The compost should feel as moist as a wrung-out sponge, but yield no liquid when squeezed.</a:t>
            </a:r>
          </a:p>
          <a:p>
            <a:pPr algn="ctr">
              <a:buFontTx/>
              <a:buNone/>
              <a:defRPr/>
            </a:pPr>
            <a:r>
              <a:rPr lang="en-US" sz="3600" dirty="0" smtClean="0"/>
              <a:t>    </a:t>
            </a:r>
          </a:p>
          <a:p>
            <a:pPr>
              <a:defRPr/>
            </a:pPr>
            <a:endParaRPr lang="en-US" dirty="0"/>
          </a:p>
        </p:txBody>
      </p:sp>
      <p:sp>
        <p:nvSpPr>
          <p:cNvPr id="24580" name="Content Placeholder 8"/>
          <p:cNvSpPr>
            <a:spLocks noGrp="1"/>
          </p:cNvSpPr>
          <p:nvPr>
            <p:ph sz="half" idx="2"/>
          </p:nvPr>
        </p:nvSpPr>
        <p:spPr>
          <a:xfrm>
            <a:off x="4749800" y="1600200"/>
            <a:ext cx="3937000" cy="4572000"/>
          </a:xfrm>
        </p:spPr>
        <p:txBody>
          <a:bodyPr/>
          <a:lstStyle/>
          <a:p>
            <a:endParaRPr lang="en-US" smtClean="0"/>
          </a:p>
        </p:txBody>
      </p:sp>
      <p:pic>
        <p:nvPicPr>
          <p:cNvPr id="24581" name="Picture 6" descr="C:\Users\Leota Stevens\AppData\Local\Microsoft\Windows\Temporary Internet Files\Content.IE5\GP6DUSIR\MC900065069[1].wmf"/>
          <p:cNvPicPr>
            <a:picLocks noChangeAspect="1" noChangeArrowheads="1"/>
          </p:cNvPicPr>
          <p:nvPr/>
        </p:nvPicPr>
        <p:blipFill>
          <a:blip r:embed="rId2" cstate="print"/>
          <a:srcRect/>
          <a:stretch>
            <a:fillRect/>
          </a:stretch>
        </p:blipFill>
        <p:spPr bwMode="auto">
          <a:xfrm>
            <a:off x="4829175" y="2133600"/>
            <a:ext cx="3575050" cy="358140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143000"/>
          </a:xfrm>
          <a:solidFill>
            <a:srgbClr val="FFFF00"/>
          </a:solidFill>
          <a:ln w="76200">
            <a:solidFill>
              <a:schemeClr val="accent4"/>
            </a:solidFill>
          </a:ln>
        </p:spPr>
        <p:txBody>
          <a:bodyPr/>
          <a:lstStyle/>
          <a:p>
            <a:pPr>
              <a:defRPr/>
            </a:pPr>
            <a:r>
              <a:rPr lang="en-US" sz="4000" b="1" dirty="0" smtClean="0"/>
              <a:t>Speed up the Composting Process</a:t>
            </a:r>
            <a:endParaRPr lang="en-US" sz="4000" b="1" dirty="0"/>
          </a:p>
        </p:txBody>
      </p:sp>
      <p:sp>
        <p:nvSpPr>
          <p:cNvPr id="22531" name="Content Placeholder 2"/>
          <p:cNvSpPr>
            <a:spLocks noGrp="1"/>
          </p:cNvSpPr>
          <p:nvPr>
            <p:ph idx="1"/>
          </p:nvPr>
        </p:nvSpPr>
        <p:spPr>
          <a:xfrm>
            <a:off x="457200" y="1752600"/>
            <a:ext cx="8229600" cy="4648200"/>
          </a:xfrm>
          <a:ln w="76200">
            <a:solidFill>
              <a:srgbClr val="002060"/>
            </a:solidFill>
          </a:ln>
        </p:spPr>
        <p:txBody>
          <a:bodyPr/>
          <a:lstStyle/>
          <a:p>
            <a:pPr algn="ctr">
              <a:buFontTx/>
              <a:buNone/>
            </a:pPr>
            <a:r>
              <a:rPr lang="en-US" dirty="0" smtClean="0"/>
              <a:t>Junk mail and paper can be torn into pieces or run through a paper shredder </a:t>
            </a:r>
          </a:p>
          <a:p>
            <a:endParaRPr lang="en-US" dirty="0" smtClean="0"/>
          </a:p>
          <a:p>
            <a:pPr>
              <a:buFontTx/>
              <a:buNone/>
            </a:pPr>
            <a:endParaRPr lang="en-US" dirty="0" smtClean="0"/>
          </a:p>
          <a:p>
            <a:pPr>
              <a:buFontTx/>
              <a:buNone/>
            </a:pPr>
            <a:endParaRPr lang="en-US" dirty="0" smtClean="0"/>
          </a:p>
          <a:p>
            <a:pPr algn="ctr">
              <a:buFontTx/>
              <a:buNone/>
            </a:pPr>
            <a:r>
              <a:rPr lang="en-US" dirty="0" smtClean="0"/>
              <a:t> Kitchen Scraps can be run through the blender or food processor</a:t>
            </a:r>
          </a:p>
          <a:p>
            <a:pPr algn="ctr">
              <a:buFontTx/>
              <a:buNone/>
            </a:pPr>
            <a:r>
              <a:rPr lang="en-US" sz="2400" dirty="0" smtClean="0"/>
              <a:t> </a:t>
            </a:r>
            <a:r>
              <a:rPr lang="en-US" sz="2400" b="1" i="1" dirty="0" smtClean="0">
                <a:solidFill>
                  <a:srgbClr val="C00000"/>
                </a:solidFill>
              </a:rPr>
              <a:t>The smaller the pieces, the faster it decomposes</a:t>
            </a:r>
          </a:p>
        </p:txBody>
      </p:sp>
      <p:pic>
        <p:nvPicPr>
          <p:cNvPr id="22532" name="Picture 2" descr="C:\Users\Leota Stevens\AppData\Local\Microsoft\Windows\Temporary Internet Files\Content.IE5\9TLKDL7M\MC900034480[1].wmf"/>
          <p:cNvPicPr>
            <a:picLocks noChangeAspect="1" noChangeArrowheads="1"/>
          </p:cNvPicPr>
          <p:nvPr/>
        </p:nvPicPr>
        <p:blipFill>
          <a:blip r:embed="rId2" cstate="print"/>
          <a:srcRect/>
          <a:stretch>
            <a:fillRect/>
          </a:stretch>
        </p:blipFill>
        <p:spPr bwMode="auto">
          <a:xfrm>
            <a:off x="2438400" y="2895600"/>
            <a:ext cx="1614487" cy="1790700"/>
          </a:xfrm>
          <a:prstGeom prst="rect">
            <a:avLst/>
          </a:prstGeom>
          <a:noFill/>
          <a:ln w="9525">
            <a:noFill/>
            <a:miter lim="800000"/>
            <a:headEnd/>
            <a:tailEnd/>
          </a:ln>
        </p:spPr>
      </p:pic>
      <p:pic>
        <p:nvPicPr>
          <p:cNvPr id="22533" name="Picture 3" descr="C:\Users\Leota Stevens\AppData\Local\Microsoft\Windows\Temporary Internet Files\Content.IE5\UFK3DTWW\MC900352417[1].wmf"/>
          <p:cNvPicPr>
            <a:picLocks noChangeAspect="1" noChangeArrowheads="1"/>
          </p:cNvPicPr>
          <p:nvPr/>
        </p:nvPicPr>
        <p:blipFill>
          <a:blip r:embed="rId3" cstate="print"/>
          <a:srcRect/>
          <a:stretch>
            <a:fillRect/>
          </a:stretch>
        </p:blipFill>
        <p:spPr bwMode="auto">
          <a:xfrm>
            <a:off x="5334000" y="2895600"/>
            <a:ext cx="1080539" cy="17526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0000"/>
          </a:solidFill>
          <a:ln w="76200">
            <a:solidFill>
              <a:schemeClr val="accent4"/>
            </a:solidFill>
          </a:ln>
        </p:spPr>
        <p:txBody>
          <a:bodyPr/>
          <a:lstStyle/>
          <a:p>
            <a:pPr>
              <a:defRPr/>
            </a:pPr>
            <a:r>
              <a:rPr lang="en-US" sz="5400" b="1" dirty="0" smtClean="0"/>
              <a:t>Turn Up the Heat</a:t>
            </a:r>
            <a:endParaRPr lang="en-US" sz="5400" b="1" dirty="0"/>
          </a:p>
        </p:txBody>
      </p:sp>
      <p:sp>
        <p:nvSpPr>
          <p:cNvPr id="26627" name="Content Placeholder 4"/>
          <p:cNvSpPr>
            <a:spLocks noGrp="1"/>
          </p:cNvSpPr>
          <p:nvPr>
            <p:ph sz="half" idx="1"/>
          </p:nvPr>
        </p:nvSpPr>
        <p:spPr/>
        <p:txBody>
          <a:bodyPr/>
          <a:lstStyle/>
          <a:p>
            <a:endParaRPr lang="en-US" dirty="0" smtClean="0"/>
          </a:p>
        </p:txBody>
      </p:sp>
      <p:sp>
        <p:nvSpPr>
          <p:cNvPr id="12" name="Content Placeholder 11"/>
          <p:cNvSpPr>
            <a:spLocks noGrp="1"/>
          </p:cNvSpPr>
          <p:nvPr>
            <p:ph sz="half" idx="2"/>
          </p:nvPr>
        </p:nvSpPr>
        <p:spPr>
          <a:xfrm>
            <a:off x="4648200" y="1600200"/>
            <a:ext cx="4038600" cy="4953000"/>
          </a:xfrm>
          <a:solidFill>
            <a:srgbClr val="FFFF00"/>
          </a:solidFill>
          <a:ln w="76200">
            <a:solidFill>
              <a:schemeClr val="accent4"/>
            </a:solidFill>
          </a:ln>
        </p:spPr>
        <p:txBody>
          <a:bodyPr/>
          <a:lstStyle/>
          <a:p>
            <a:pPr>
              <a:buFontTx/>
              <a:buNone/>
              <a:defRPr/>
            </a:pPr>
            <a:endParaRPr lang="en-US" sz="2000" dirty="0" smtClean="0"/>
          </a:p>
          <a:p>
            <a:pPr>
              <a:buFontTx/>
              <a:buNone/>
              <a:defRPr/>
            </a:pPr>
            <a:r>
              <a:rPr lang="en-US" sz="2000" dirty="0" smtClean="0"/>
              <a:t>     </a:t>
            </a:r>
            <a:r>
              <a:rPr lang="en-US" sz="2000" b="1" dirty="0" smtClean="0"/>
              <a:t>The cooler the compost pile the slower the decomposition. You may need to add nitrogen  (green stuff) to increase heat. </a:t>
            </a:r>
          </a:p>
          <a:p>
            <a:pPr>
              <a:buFontTx/>
              <a:buNone/>
              <a:defRPr/>
            </a:pPr>
            <a:r>
              <a:rPr lang="en-US" sz="2000" b="1" dirty="0" smtClean="0"/>
              <a:t> </a:t>
            </a:r>
          </a:p>
          <a:p>
            <a:pPr>
              <a:buFontTx/>
              <a:buNone/>
              <a:defRPr/>
            </a:pPr>
            <a:r>
              <a:rPr lang="en-US" sz="2000" b="1" dirty="0" smtClean="0"/>
              <a:t>     The air/water balance is critical to maintaining high temperatures.</a:t>
            </a:r>
          </a:p>
          <a:p>
            <a:pPr>
              <a:buFontTx/>
              <a:buNone/>
              <a:defRPr/>
            </a:pPr>
            <a:endParaRPr lang="en-US" sz="2000" b="1" dirty="0" smtClean="0"/>
          </a:p>
          <a:p>
            <a:pPr>
              <a:buFontTx/>
              <a:buNone/>
              <a:defRPr/>
            </a:pPr>
            <a:r>
              <a:rPr lang="en-US" sz="2000" b="1" dirty="0" smtClean="0"/>
              <a:t>     A thermometer inserted into the center of the bin should read 120°-160° Fahrenheit.</a:t>
            </a:r>
          </a:p>
          <a:p>
            <a:pPr>
              <a:buFontTx/>
              <a:buNone/>
              <a:defRPr/>
            </a:pPr>
            <a:r>
              <a:rPr lang="en-US" sz="2000" b="1" dirty="0" smtClean="0"/>
              <a:t> </a:t>
            </a:r>
            <a:endParaRPr lang="en-US" sz="2000" b="1" dirty="0"/>
          </a:p>
        </p:txBody>
      </p:sp>
      <p:pic>
        <p:nvPicPr>
          <p:cNvPr id="101381" name="Picture 5" descr="C:\Users\Leota Stevens\AppData\Local\Microsoft\Windows\Temporary Internet Files\Content.IE5\UFK3DTWW\MP900409423[1].jpg"/>
          <p:cNvPicPr>
            <a:picLocks noChangeAspect="1" noChangeArrowheads="1"/>
          </p:cNvPicPr>
          <p:nvPr/>
        </p:nvPicPr>
        <p:blipFill>
          <a:blip r:embed="rId3" cstate="print"/>
          <a:srcRect/>
          <a:stretch>
            <a:fillRect/>
          </a:stretch>
        </p:blipFill>
        <p:spPr bwMode="auto">
          <a:xfrm>
            <a:off x="685800" y="1676400"/>
            <a:ext cx="3581400" cy="4876800"/>
          </a:xfrm>
          <a:prstGeom prst="rect">
            <a:avLst/>
          </a:prstGeom>
          <a:noFill/>
          <a:ln w="76200">
            <a:solidFill>
              <a:schemeClr val="accent4"/>
            </a:solidFill>
          </a:ln>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solidFill>
            <a:srgbClr val="FFFF00"/>
          </a:solidFill>
          <a:ln w="76200">
            <a:solidFill>
              <a:schemeClr val="tx2"/>
            </a:solidFill>
            <a:prstDash val="solid"/>
          </a:ln>
        </p:spPr>
        <p:txBody>
          <a:bodyPr/>
          <a:lstStyle/>
          <a:p>
            <a:r>
              <a:rPr lang="en-US" b="1" dirty="0" smtClean="0"/>
              <a:t>Follow the Compost Formula</a:t>
            </a:r>
          </a:p>
        </p:txBody>
      </p:sp>
      <p:sp>
        <p:nvSpPr>
          <p:cNvPr id="3" name="Content Placeholder 2"/>
          <p:cNvSpPr>
            <a:spLocks noGrp="1"/>
          </p:cNvSpPr>
          <p:nvPr>
            <p:ph sz="half" idx="1"/>
          </p:nvPr>
        </p:nvSpPr>
        <p:spPr>
          <a:xfrm>
            <a:off x="457200" y="1676400"/>
            <a:ext cx="4038600" cy="4449763"/>
          </a:xfrm>
          <a:solidFill>
            <a:schemeClr val="accent3">
              <a:lumMod val="75000"/>
            </a:schemeClr>
          </a:solidFill>
          <a:ln w="57150">
            <a:solidFill>
              <a:schemeClr val="accent4"/>
            </a:solidFill>
          </a:ln>
        </p:spPr>
        <p:txBody>
          <a:bodyPr/>
          <a:lstStyle/>
          <a:p>
            <a:pPr algn="ctr">
              <a:buFontTx/>
              <a:buNone/>
              <a:defRPr/>
            </a:pPr>
            <a:endParaRPr lang="en-US" dirty="0" smtClean="0"/>
          </a:p>
          <a:p>
            <a:pPr algn="ctr">
              <a:buFontTx/>
              <a:buNone/>
              <a:defRPr/>
            </a:pPr>
            <a:endParaRPr lang="en-US" dirty="0" smtClean="0"/>
          </a:p>
          <a:p>
            <a:pPr algn="ctr">
              <a:buFontTx/>
              <a:buNone/>
              <a:defRPr/>
            </a:pPr>
            <a:endParaRPr lang="en-US" dirty="0" smtClean="0"/>
          </a:p>
          <a:p>
            <a:pPr algn="ctr">
              <a:buFontTx/>
              <a:buNone/>
              <a:defRPr/>
            </a:pPr>
            <a:r>
              <a:rPr lang="en-US" b="1" dirty="0" smtClean="0"/>
              <a:t>Lots of  air (oxygen)=</a:t>
            </a:r>
          </a:p>
          <a:p>
            <a:pPr algn="ctr">
              <a:buFontTx/>
              <a:buNone/>
              <a:defRPr/>
            </a:pPr>
            <a:r>
              <a:rPr lang="en-US" b="1" dirty="0" smtClean="0"/>
              <a:t>Lots of Organisms=</a:t>
            </a:r>
          </a:p>
          <a:p>
            <a:pPr algn="ctr">
              <a:buFontTx/>
              <a:buNone/>
              <a:defRPr/>
            </a:pPr>
            <a:r>
              <a:rPr lang="en-US" b="1" dirty="0" smtClean="0"/>
              <a:t>Rapid Decay=</a:t>
            </a:r>
          </a:p>
          <a:p>
            <a:pPr algn="ctr">
              <a:buFontTx/>
              <a:buNone/>
              <a:defRPr/>
            </a:pPr>
            <a:r>
              <a:rPr lang="en-US" b="1" dirty="0" smtClean="0"/>
              <a:t>Compost=</a:t>
            </a:r>
          </a:p>
          <a:p>
            <a:pPr algn="ctr">
              <a:buFontTx/>
              <a:buNone/>
              <a:defRPr/>
            </a:pPr>
            <a:r>
              <a:rPr lang="en-US" b="1" dirty="0" smtClean="0"/>
              <a:t>Super Soil </a:t>
            </a:r>
            <a:endParaRPr lang="en-US" b="1" dirty="0"/>
          </a:p>
        </p:txBody>
      </p:sp>
      <p:sp>
        <p:nvSpPr>
          <p:cNvPr id="4" name="Content Placeholder 3"/>
          <p:cNvSpPr>
            <a:spLocks noGrp="1"/>
          </p:cNvSpPr>
          <p:nvPr>
            <p:ph sz="half" idx="2"/>
          </p:nvPr>
        </p:nvSpPr>
        <p:spPr>
          <a:xfrm>
            <a:off x="4575175" y="1676400"/>
            <a:ext cx="3938588" cy="4495800"/>
          </a:xfrm>
          <a:solidFill>
            <a:srgbClr val="FFFF00"/>
          </a:solidFill>
          <a:ln w="57150">
            <a:solidFill>
              <a:schemeClr val="accent4"/>
            </a:solidFill>
          </a:ln>
        </p:spPr>
        <p:txBody>
          <a:bodyPr/>
          <a:lstStyle/>
          <a:p>
            <a:pPr>
              <a:buFontTx/>
              <a:buNone/>
              <a:defRPr/>
            </a:pPr>
            <a:r>
              <a:rPr lang="en-US" dirty="0" smtClean="0"/>
              <a:t>   </a:t>
            </a:r>
            <a:r>
              <a:rPr lang="en-US" sz="2400" b="1" dirty="0" smtClean="0"/>
              <a:t>Compost should be turned when the core temperature begins to drop below 120 degrees. </a:t>
            </a:r>
          </a:p>
          <a:p>
            <a:pPr>
              <a:buFontTx/>
              <a:buNone/>
              <a:defRPr/>
            </a:pPr>
            <a:endParaRPr lang="en-US" sz="2400" b="1" dirty="0" smtClean="0"/>
          </a:p>
          <a:p>
            <a:pPr>
              <a:buFontTx/>
              <a:buNone/>
              <a:defRPr/>
            </a:pPr>
            <a:r>
              <a:rPr lang="en-US" sz="2400" b="1" dirty="0" smtClean="0"/>
              <a:t>    Turn the compost material to </a:t>
            </a:r>
            <a:r>
              <a:rPr lang="en-US" sz="2400" b="1" dirty="0" smtClean="0">
                <a:solidFill>
                  <a:srgbClr val="FF0000"/>
                </a:solidFill>
              </a:rPr>
              <a:t>aerate </a:t>
            </a:r>
            <a:r>
              <a:rPr lang="en-US" sz="2400" b="1" dirty="0" smtClean="0"/>
              <a:t>it (give it more oxygen). The oxygen will help to heat it up again.</a:t>
            </a:r>
            <a:endParaRPr lang="en-US" sz="2400" b="1" dirty="0"/>
          </a:p>
        </p:txBody>
      </p:sp>
      <p:pic>
        <p:nvPicPr>
          <p:cNvPr id="25605" name="Picture 2" descr="C:\Users\Leota Stevens\AppData\Local\Microsoft\Windows\Temporary Internet Files\Content.IE5\V0I04XQJ\MC900021454[1].wmf"/>
          <p:cNvPicPr>
            <a:picLocks noChangeAspect="1" noChangeArrowheads="1"/>
          </p:cNvPicPr>
          <p:nvPr/>
        </p:nvPicPr>
        <p:blipFill>
          <a:blip r:embed="rId2" cstate="print"/>
          <a:srcRect/>
          <a:stretch>
            <a:fillRect/>
          </a:stretch>
        </p:blipFill>
        <p:spPr bwMode="auto">
          <a:xfrm>
            <a:off x="1295400" y="1820863"/>
            <a:ext cx="2554288" cy="130333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b="1" dirty="0" smtClean="0"/>
              <a:t>Turning the Compost Bin</a:t>
            </a:r>
            <a:endParaRPr lang="en-US" b="1" dirty="0"/>
          </a:p>
        </p:txBody>
      </p:sp>
      <p:sp>
        <p:nvSpPr>
          <p:cNvPr id="4" name="Content Placeholder 3"/>
          <p:cNvSpPr>
            <a:spLocks noGrp="1"/>
          </p:cNvSpPr>
          <p:nvPr>
            <p:ph sz="half" idx="2"/>
          </p:nvPr>
        </p:nvSpPr>
        <p:spPr>
          <a:xfrm>
            <a:off x="4648200" y="1600200"/>
            <a:ext cx="4038600" cy="4648200"/>
          </a:xfrm>
          <a:solidFill>
            <a:srgbClr val="CC6600"/>
          </a:solidFill>
          <a:ln w="57150">
            <a:solidFill>
              <a:schemeClr val="tx1"/>
            </a:solidFill>
          </a:ln>
        </p:spPr>
        <p:txBody>
          <a:bodyPr/>
          <a:lstStyle/>
          <a:p>
            <a:r>
              <a:rPr lang="en-US" sz="2400" b="1" dirty="0" smtClean="0"/>
              <a:t>Check on your compost bin on a regular basis to make sure it stays warm  and moist enough to Create SUPER SOIL.</a:t>
            </a:r>
          </a:p>
        </p:txBody>
      </p:sp>
      <p:sp>
        <p:nvSpPr>
          <p:cNvPr id="6" name="Content Placeholder 5"/>
          <p:cNvSpPr>
            <a:spLocks noGrp="1"/>
          </p:cNvSpPr>
          <p:nvPr>
            <p:ph sz="half" idx="1"/>
          </p:nvPr>
        </p:nvSpPr>
        <p:spPr>
          <a:xfrm>
            <a:off x="457200" y="1600200"/>
            <a:ext cx="4038600" cy="4648200"/>
          </a:xfrm>
          <a:solidFill>
            <a:srgbClr val="92D050"/>
          </a:solidFill>
          <a:ln w="57150">
            <a:solidFill>
              <a:schemeClr val="tx1"/>
            </a:solidFill>
          </a:ln>
        </p:spPr>
        <p:txBody>
          <a:bodyPr/>
          <a:lstStyle/>
          <a:p>
            <a:pPr>
              <a:buFont typeface="Arial" pitchFamily="34" charset="0"/>
              <a:buChar char="•"/>
            </a:pPr>
            <a:r>
              <a:rPr lang="en-US" sz="2400" b="1" dirty="0" smtClean="0"/>
              <a:t>Lift the bin and move it to a new position.</a:t>
            </a:r>
          </a:p>
          <a:p>
            <a:pPr>
              <a:buFont typeface="Arial" pitchFamily="34" charset="0"/>
              <a:buChar char="•"/>
            </a:pPr>
            <a:r>
              <a:rPr lang="en-US" sz="2400" b="1" dirty="0" smtClean="0"/>
              <a:t>This will leave your compost in a heap on the ground.</a:t>
            </a:r>
          </a:p>
          <a:p>
            <a:pPr>
              <a:buFont typeface="Arial" pitchFamily="34" charset="0"/>
              <a:buChar char="•"/>
            </a:pPr>
            <a:r>
              <a:rPr lang="en-US" sz="2400" b="1" dirty="0" smtClean="0"/>
              <a:t>Now use a garden fork to refill the bin from the heap…</a:t>
            </a:r>
          </a:p>
          <a:p>
            <a:pPr>
              <a:buFont typeface="Arial" pitchFamily="34" charset="0"/>
              <a:buChar char="•"/>
            </a:pPr>
            <a:r>
              <a:rPr lang="en-US" sz="2400" b="1" dirty="0" smtClean="0"/>
              <a:t>You have just aerated your compost and helped to speed up the process.</a:t>
            </a:r>
            <a:endParaRPr lang="en-US" sz="2400" b="1" dirty="0"/>
          </a:p>
        </p:txBody>
      </p:sp>
      <p:pic>
        <p:nvPicPr>
          <p:cNvPr id="11" name="Picture 10" descr="garden fork.jpg"/>
          <p:cNvPicPr>
            <a:picLocks noChangeAspect="1"/>
          </p:cNvPicPr>
          <p:nvPr/>
        </p:nvPicPr>
        <p:blipFill>
          <a:blip r:embed="rId2" cstate="print"/>
          <a:stretch>
            <a:fillRect/>
          </a:stretch>
        </p:blipFill>
        <p:spPr>
          <a:xfrm>
            <a:off x="5257800" y="4114800"/>
            <a:ext cx="2609850" cy="1752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solidFill>
            <a:srgbClr val="FFFF00"/>
          </a:solidFill>
          <a:ln w="76200">
            <a:solidFill>
              <a:schemeClr val="tx1"/>
            </a:solidFill>
          </a:ln>
        </p:spPr>
        <p:txBody>
          <a:bodyPr/>
          <a:lstStyle/>
          <a:p>
            <a:pPr eaLnBrk="1" hangingPunct="1"/>
            <a:r>
              <a:rPr lang="en-US" sz="5400" b="1" dirty="0" smtClean="0"/>
              <a:t>Be a Compost Detective</a:t>
            </a:r>
          </a:p>
        </p:txBody>
      </p:sp>
      <p:sp>
        <p:nvSpPr>
          <p:cNvPr id="27651" name="Rectangle 3"/>
          <p:cNvSpPr>
            <a:spLocks noGrp="1" noChangeArrowheads="1"/>
          </p:cNvSpPr>
          <p:nvPr>
            <p:ph idx="1"/>
          </p:nvPr>
        </p:nvSpPr>
        <p:spPr>
          <a:xfrm>
            <a:off x="457200" y="1600200"/>
            <a:ext cx="8229600" cy="4800600"/>
          </a:xfrm>
          <a:solidFill>
            <a:srgbClr val="FFFF99"/>
          </a:solidFill>
          <a:ln w="76200">
            <a:solidFill>
              <a:schemeClr val="tx2"/>
            </a:solidFill>
          </a:ln>
        </p:spPr>
        <p:txBody>
          <a:bodyPr/>
          <a:lstStyle/>
          <a:p>
            <a:pPr eaLnBrk="1" hangingPunct="1">
              <a:lnSpc>
                <a:spcPct val="90000"/>
              </a:lnSpc>
            </a:pPr>
            <a:endParaRPr lang="en-US" sz="2000" b="1" i="1" u="sng" dirty="0" smtClean="0"/>
          </a:p>
          <a:p>
            <a:pPr eaLnBrk="1" hangingPunct="1">
              <a:lnSpc>
                <a:spcPct val="90000"/>
              </a:lnSpc>
            </a:pPr>
            <a:r>
              <a:rPr lang="en-US" sz="2000" b="1" i="1" u="sng" dirty="0" smtClean="0"/>
              <a:t>Sour smell </a:t>
            </a:r>
            <a:r>
              <a:rPr lang="en-US" sz="2000" dirty="0" smtClean="0"/>
              <a:t>– too much water – add brown stuff</a:t>
            </a:r>
          </a:p>
          <a:p>
            <a:pPr eaLnBrk="1" hangingPunct="1">
              <a:lnSpc>
                <a:spcPct val="90000"/>
              </a:lnSpc>
            </a:pPr>
            <a:endParaRPr lang="en-US" sz="2000" dirty="0" smtClean="0"/>
          </a:p>
          <a:p>
            <a:pPr eaLnBrk="1" hangingPunct="1">
              <a:lnSpc>
                <a:spcPct val="90000"/>
              </a:lnSpc>
            </a:pPr>
            <a:r>
              <a:rPr lang="en-US" sz="2000" b="1" i="1" u="sng" dirty="0" smtClean="0"/>
              <a:t>Ammonia smell</a:t>
            </a:r>
            <a:r>
              <a:rPr lang="en-US" sz="2000" b="1" dirty="0" smtClean="0"/>
              <a:t> </a:t>
            </a:r>
            <a:r>
              <a:rPr lang="en-US" sz="2000" dirty="0" smtClean="0"/>
              <a:t>– too much nitrogen – add brown stuff</a:t>
            </a:r>
          </a:p>
          <a:p>
            <a:pPr eaLnBrk="1" hangingPunct="1">
              <a:lnSpc>
                <a:spcPct val="90000"/>
              </a:lnSpc>
            </a:pPr>
            <a:endParaRPr lang="en-US" sz="2000" dirty="0" smtClean="0"/>
          </a:p>
          <a:p>
            <a:pPr eaLnBrk="1" hangingPunct="1">
              <a:lnSpc>
                <a:spcPct val="90000"/>
              </a:lnSpc>
            </a:pPr>
            <a:r>
              <a:rPr lang="en-US" sz="2000" b="1" i="1" u="sng" dirty="0" smtClean="0"/>
              <a:t>Sweet smell/cool pile</a:t>
            </a:r>
            <a:r>
              <a:rPr lang="en-US" sz="2000" i="1" u="sng" dirty="0" smtClean="0"/>
              <a:t>- </a:t>
            </a:r>
            <a:r>
              <a:rPr lang="en-US" sz="2000" dirty="0" smtClean="0"/>
              <a:t>too small/not enough nitrogen – add green stuff</a:t>
            </a:r>
          </a:p>
          <a:p>
            <a:pPr eaLnBrk="1" hangingPunct="1">
              <a:lnSpc>
                <a:spcPct val="90000"/>
              </a:lnSpc>
            </a:pPr>
            <a:endParaRPr lang="en-US" sz="2000" dirty="0" smtClean="0"/>
          </a:p>
          <a:p>
            <a:pPr eaLnBrk="1" hangingPunct="1">
              <a:lnSpc>
                <a:spcPct val="90000"/>
              </a:lnSpc>
            </a:pPr>
            <a:r>
              <a:rPr lang="en-US" sz="2000" b="1" i="1" u="sng" dirty="0" smtClean="0"/>
              <a:t>Animals in pile </a:t>
            </a:r>
            <a:r>
              <a:rPr lang="en-US" sz="2000" dirty="0" smtClean="0"/>
              <a:t>– meat, fat, dairy and bones in pile –remove them!</a:t>
            </a:r>
          </a:p>
          <a:p>
            <a:pPr eaLnBrk="1" hangingPunct="1">
              <a:lnSpc>
                <a:spcPct val="90000"/>
              </a:lnSpc>
            </a:pPr>
            <a:endParaRPr lang="en-US" sz="2000" dirty="0" smtClean="0"/>
          </a:p>
          <a:p>
            <a:pPr eaLnBrk="1" hangingPunct="1">
              <a:lnSpc>
                <a:spcPct val="90000"/>
              </a:lnSpc>
            </a:pPr>
            <a:r>
              <a:rPr lang="en-US" sz="2000" b="1" i="1" u="sng" dirty="0" smtClean="0"/>
              <a:t>Gnats and flies </a:t>
            </a:r>
            <a:r>
              <a:rPr lang="en-US" sz="2000" dirty="0" smtClean="0"/>
              <a:t>– food scraps on top of pile – bury them!</a:t>
            </a:r>
          </a:p>
          <a:p>
            <a:pPr eaLnBrk="1" hangingPunct="1">
              <a:lnSpc>
                <a:spcPct val="90000"/>
              </a:lnSpc>
            </a:pPr>
            <a:endParaRPr lang="en-US" sz="2000" dirty="0" smtClean="0"/>
          </a:p>
          <a:p>
            <a:pPr eaLnBrk="1" hangingPunct="1">
              <a:lnSpc>
                <a:spcPct val="90000"/>
              </a:lnSpc>
              <a:buFontTx/>
              <a:buNone/>
            </a:pPr>
            <a:r>
              <a:rPr lang="en-US" sz="2000" dirty="0" smtClean="0"/>
              <a:t> </a:t>
            </a:r>
          </a:p>
        </p:txBody>
      </p:sp>
      <p:pic>
        <p:nvPicPr>
          <p:cNvPr id="27652" name="Picture 4" descr="C:\Users\Leota Stevens\AppData\Local\Microsoft\Windows\Temporary Internet Files\Content.IE5\GP6DUSIR\MC900053613[1].wmf"/>
          <p:cNvPicPr>
            <a:picLocks noChangeAspect="1" noChangeArrowheads="1"/>
          </p:cNvPicPr>
          <p:nvPr/>
        </p:nvPicPr>
        <p:blipFill>
          <a:blip r:embed="rId2" cstate="print"/>
          <a:srcRect/>
          <a:stretch>
            <a:fillRect/>
          </a:stretch>
        </p:blipFill>
        <p:spPr bwMode="auto">
          <a:xfrm>
            <a:off x="7010400" y="1382713"/>
            <a:ext cx="1371600" cy="18796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solidFill>
            <a:srgbClr val="FFFF00"/>
          </a:solidFill>
          <a:ln w="76200">
            <a:solidFill>
              <a:schemeClr val="tx1"/>
            </a:solidFill>
          </a:ln>
        </p:spPr>
        <p:txBody>
          <a:bodyPr/>
          <a:lstStyle/>
          <a:p>
            <a:r>
              <a:rPr lang="en-US" sz="4000" b="1" dirty="0" smtClean="0"/>
              <a:t>Beautiful Roses Can Begin in Your Own Kitchen</a:t>
            </a:r>
          </a:p>
        </p:txBody>
      </p:sp>
      <p:sp>
        <p:nvSpPr>
          <p:cNvPr id="28675" name="Text Placeholder 5"/>
          <p:cNvSpPr>
            <a:spLocks noGrp="1"/>
          </p:cNvSpPr>
          <p:nvPr>
            <p:ph type="body" idx="4294967295"/>
          </p:nvPr>
        </p:nvSpPr>
        <p:spPr>
          <a:xfrm>
            <a:off x="0" y="1535113"/>
            <a:ext cx="4040188" cy="639762"/>
          </a:xfrm>
        </p:spPr>
        <p:txBody>
          <a:bodyPr/>
          <a:lstStyle/>
          <a:p>
            <a:pPr algn="r">
              <a:buFontTx/>
              <a:buNone/>
            </a:pPr>
            <a:r>
              <a:rPr lang="en-US" sz="1600" dirty="0" smtClean="0"/>
              <a:t>  </a:t>
            </a:r>
            <a:r>
              <a:rPr lang="en-US" b="1" dirty="0" smtClean="0"/>
              <a:t>Use kitchen scraps</a:t>
            </a:r>
          </a:p>
          <a:p>
            <a:pPr algn="r">
              <a:buFontTx/>
              <a:buNone/>
            </a:pPr>
            <a:r>
              <a:rPr lang="en-US" b="1" dirty="0" smtClean="0"/>
              <a:t>To enrich your garden soil</a:t>
            </a:r>
          </a:p>
        </p:txBody>
      </p:sp>
      <p:pic>
        <p:nvPicPr>
          <p:cNvPr id="4" name="Content Placeholder 3" descr="110_F_26065725_me6XUkGADm9qL6nodbsRxCCcX0lEpoqSkitchen compost.jpg"/>
          <p:cNvPicPr>
            <a:picLocks noGrp="1" noChangeAspect="1"/>
          </p:cNvPicPr>
          <p:nvPr>
            <p:ph sz="half" idx="4294967295"/>
          </p:nvPr>
        </p:nvPicPr>
        <p:blipFill>
          <a:blip r:embed="rId2" cstate="print"/>
          <a:stretch>
            <a:fillRect/>
          </a:stretch>
        </p:blipFill>
        <p:spPr>
          <a:xfrm>
            <a:off x="1295400" y="3886200"/>
            <a:ext cx="1371600" cy="1397000"/>
          </a:xfrm>
          <a:ln w="228600" cap="sq" cmpd="thickThin">
            <a:solidFill>
              <a:srgbClr val="000000"/>
            </a:solidFill>
          </a:ln>
          <a:effectLst>
            <a:innerShdw blurRad="76200">
              <a:srgbClr val="000000"/>
            </a:innerShdw>
          </a:effectLst>
        </p:spPr>
      </p:pic>
      <p:pic>
        <p:nvPicPr>
          <p:cNvPr id="29703" name="Picture 7" descr="C:\Users\Leota Stevens\AppData\Local\Microsoft\Windows\Temporary Internet Files\Content.IE5\GP6DUSIR\MC900437334[1].jpg"/>
          <p:cNvPicPr>
            <a:picLocks noChangeAspect="1" noChangeArrowheads="1"/>
          </p:cNvPicPr>
          <p:nvPr/>
        </p:nvPicPr>
        <p:blipFill>
          <a:blip r:embed="rId3" cstate="print"/>
          <a:srcRect/>
          <a:stretch>
            <a:fillRect/>
          </a:stretch>
        </p:blipFill>
        <p:spPr bwMode="auto">
          <a:xfrm>
            <a:off x="4492625" y="2362200"/>
            <a:ext cx="3813175"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8" name="Picture 8" descr="C:\Users\Leota Stevens\AppData\Local\Microsoft\Windows\Temporary Internet Files\Content.IE5\UFK3DTWW\MC900014530[1].wmf"/>
          <p:cNvPicPr>
            <a:picLocks noChangeAspect="1" noChangeArrowheads="1"/>
          </p:cNvPicPr>
          <p:nvPr/>
        </p:nvPicPr>
        <p:blipFill>
          <a:blip r:embed="rId4" cstate="print"/>
          <a:srcRect/>
          <a:stretch>
            <a:fillRect/>
          </a:stretch>
        </p:blipFill>
        <p:spPr bwMode="auto">
          <a:xfrm>
            <a:off x="2946400" y="5410200"/>
            <a:ext cx="1320800" cy="128905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152400"/>
            <a:ext cx="8686800" cy="1752600"/>
          </a:xfrm>
          <a:solidFill>
            <a:srgbClr val="FFFF00"/>
          </a:solidFill>
          <a:ln w="76200">
            <a:solidFill>
              <a:schemeClr val="tx1"/>
            </a:solidFill>
          </a:ln>
        </p:spPr>
        <p:txBody>
          <a:bodyPr/>
          <a:lstStyle/>
          <a:p>
            <a:r>
              <a:rPr lang="en-US" sz="6000" b="1" dirty="0" smtClean="0"/>
              <a:t>Roses Love Banana Smoothies!</a:t>
            </a:r>
          </a:p>
        </p:txBody>
      </p:sp>
      <p:pic>
        <p:nvPicPr>
          <p:cNvPr id="4" name="Content Placeholder 3" descr="Roses Rock! Pilot (93).jpg"/>
          <p:cNvPicPr>
            <a:picLocks noGrp="1" noChangeAspect="1"/>
          </p:cNvPicPr>
          <p:nvPr>
            <p:ph sz="half" idx="1"/>
          </p:nvPr>
        </p:nvPicPr>
        <p:blipFill>
          <a:blip r:embed="rId2" cstate="print"/>
          <a:stretch>
            <a:fillRect/>
          </a:stretch>
        </p:blipFill>
        <p:spPr>
          <a:xfrm>
            <a:off x="685800" y="2133600"/>
            <a:ext cx="3995208" cy="3244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700" name="Picture 2" descr="C:\Users\Leota Stevens\AppData\Local\Microsoft\Windows\Temporary Internet Files\Content.IE5\UFK3DTWW\MC900272376[1].wmf"/>
          <p:cNvPicPr>
            <a:picLocks noGrp="1" noChangeAspect="1" noChangeArrowheads="1"/>
          </p:cNvPicPr>
          <p:nvPr>
            <p:ph sz="half" idx="2"/>
          </p:nvPr>
        </p:nvPicPr>
        <p:blipFill>
          <a:blip r:embed="rId3" cstate="print"/>
          <a:srcRect/>
          <a:stretch>
            <a:fillRect/>
          </a:stretch>
        </p:blipFill>
        <p:spPr>
          <a:xfrm>
            <a:off x="5233988" y="2057400"/>
            <a:ext cx="3317875" cy="3962400"/>
          </a:xfrm>
          <a:noFill/>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prstDash val="solid"/>
          </a:ln>
        </p:spPr>
        <p:txBody>
          <a:bodyPr/>
          <a:lstStyle/>
          <a:p>
            <a:pPr>
              <a:defRPr/>
            </a:pPr>
            <a:r>
              <a:rPr lang="en-US" sz="3600" b="1" dirty="0" smtClean="0"/>
              <a:t>How to Make a Healthy Drink for  Roses from Kitchen Scraps</a:t>
            </a:r>
            <a:endParaRPr lang="en-US" sz="3600" b="1" dirty="0"/>
          </a:p>
        </p:txBody>
      </p:sp>
      <p:sp>
        <p:nvSpPr>
          <p:cNvPr id="30723" name="Content Placeholder 2"/>
          <p:cNvSpPr>
            <a:spLocks noGrp="1"/>
          </p:cNvSpPr>
          <p:nvPr>
            <p:ph sz="half" idx="1"/>
          </p:nvPr>
        </p:nvSpPr>
        <p:spPr>
          <a:solidFill>
            <a:srgbClr val="FFFF99"/>
          </a:solidFill>
          <a:ln w="76200">
            <a:solidFill>
              <a:schemeClr val="tx2"/>
            </a:solidFill>
          </a:ln>
        </p:spPr>
        <p:txBody>
          <a:bodyPr/>
          <a:lstStyle/>
          <a:p>
            <a:r>
              <a:rPr lang="en-US" sz="2400" dirty="0" smtClean="0"/>
              <a:t>Place 3-4 overly ripe whole bananas in a blender </a:t>
            </a:r>
          </a:p>
          <a:p>
            <a:r>
              <a:rPr lang="en-US" sz="2400" dirty="0" smtClean="0"/>
              <a:t>Add 3-4 egg shells</a:t>
            </a:r>
          </a:p>
          <a:p>
            <a:r>
              <a:rPr lang="en-US" sz="2400" dirty="0" smtClean="0"/>
              <a:t>Add 16 ounces of water</a:t>
            </a:r>
          </a:p>
          <a:p>
            <a:r>
              <a:rPr lang="en-US" sz="2400" dirty="0" smtClean="0"/>
              <a:t>Blend on high speed until well mixed</a:t>
            </a:r>
          </a:p>
          <a:p>
            <a:r>
              <a:rPr lang="en-US" sz="2400" dirty="0" smtClean="0"/>
              <a:t>Pour 1 cup of this Banana Smoothie around the base of each rose </a:t>
            </a:r>
          </a:p>
        </p:txBody>
      </p:sp>
      <p:sp>
        <p:nvSpPr>
          <p:cNvPr id="30724" name="Content Placeholder 3"/>
          <p:cNvSpPr>
            <a:spLocks noGrp="1"/>
          </p:cNvSpPr>
          <p:nvPr>
            <p:ph sz="half" idx="2"/>
          </p:nvPr>
        </p:nvSpPr>
        <p:spPr>
          <a:solidFill>
            <a:srgbClr val="00B050"/>
          </a:solidFill>
          <a:ln w="76200">
            <a:solidFill>
              <a:schemeClr val="tx2"/>
            </a:solidFill>
          </a:ln>
        </p:spPr>
        <p:txBody>
          <a:bodyPr/>
          <a:lstStyle/>
          <a:p>
            <a:pPr algn="ctr">
              <a:buFontTx/>
              <a:buNone/>
            </a:pPr>
            <a:r>
              <a:rPr lang="en-US" dirty="0" smtClean="0"/>
              <a:t>This smoothie</a:t>
            </a:r>
          </a:p>
          <a:p>
            <a:pPr algn="ctr">
              <a:buFontTx/>
              <a:buNone/>
            </a:pPr>
            <a:r>
              <a:rPr lang="en-US" dirty="0" smtClean="0"/>
              <a:t> provides your roses with calcium and potassium for</a:t>
            </a:r>
          </a:p>
          <a:p>
            <a:pPr algn="ctr">
              <a:buFontTx/>
              <a:buNone/>
            </a:pPr>
            <a:r>
              <a:rPr lang="en-US" dirty="0" smtClean="0"/>
              <a:t>Strong growth and green leaves </a:t>
            </a:r>
          </a:p>
          <a:p>
            <a:pPr algn="ctr">
              <a:buFontTx/>
              <a:buNone/>
            </a:pPr>
            <a:endParaRPr lang="en-US" dirty="0" smtClean="0"/>
          </a:p>
        </p:txBody>
      </p:sp>
      <p:pic>
        <p:nvPicPr>
          <p:cNvPr id="30725" name="Picture 2" descr="C:\Users\Leota Stevens\AppData\Local\Microsoft\Windows\Temporary Internet Files\Content.IE5\V0I04XQJ\MC900272274[1].wmf"/>
          <p:cNvPicPr>
            <a:picLocks noChangeAspect="1" noChangeArrowheads="1"/>
          </p:cNvPicPr>
          <p:nvPr/>
        </p:nvPicPr>
        <p:blipFill>
          <a:blip r:embed="rId2" cstate="print"/>
          <a:srcRect/>
          <a:stretch>
            <a:fillRect/>
          </a:stretch>
        </p:blipFill>
        <p:spPr bwMode="auto">
          <a:xfrm>
            <a:off x="7010400" y="4437063"/>
            <a:ext cx="1416050" cy="1519237"/>
          </a:xfrm>
          <a:prstGeom prst="rect">
            <a:avLst/>
          </a:prstGeom>
          <a:noFill/>
          <a:ln w="9525">
            <a:noFill/>
            <a:miter lim="800000"/>
            <a:headEnd/>
            <a:tailEnd/>
          </a:ln>
        </p:spPr>
      </p:pic>
      <p:pic>
        <p:nvPicPr>
          <p:cNvPr id="30726" name="Picture 3" descr="C:\Users\Leota Stevens\AppData\Local\Microsoft\Windows\Temporary Internet Files\Content.IE5\9TLKDL7M\MC900412732[1].wmf"/>
          <p:cNvPicPr>
            <a:picLocks noChangeAspect="1" noChangeArrowheads="1"/>
          </p:cNvPicPr>
          <p:nvPr/>
        </p:nvPicPr>
        <p:blipFill>
          <a:blip r:embed="rId3" cstate="print"/>
          <a:srcRect/>
          <a:stretch>
            <a:fillRect/>
          </a:stretch>
        </p:blipFill>
        <p:spPr bwMode="auto">
          <a:xfrm>
            <a:off x="4800600" y="4387850"/>
            <a:ext cx="1905000" cy="1509713"/>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accent4"/>
            </a:solidFill>
          </a:ln>
        </p:spPr>
        <p:txBody>
          <a:bodyPr/>
          <a:lstStyle/>
          <a:p>
            <a:pPr>
              <a:defRPr/>
            </a:pPr>
            <a:r>
              <a:rPr lang="en-US" sz="3600" b="1" dirty="0" smtClean="0"/>
              <a:t>Here’s a Sample of Beautiful Roses Grown in Compost and Mulch</a:t>
            </a:r>
            <a:endParaRPr lang="en-US" sz="3600" b="1" dirty="0"/>
          </a:p>
        </p:txBody>
      </p:sp>
      <p:pic>
        <p:nvPicPr>
          <p:cNvPr id="31747" name="Content Placeholder 4" descr="100_1982.JPG"/>
          <p:cNvPicPr>
            <a:picLocks noGrp="1" noChangeAspect="1"/>
          </p:cNvPicPr>
          <p:nvPr>
            <p:ph sz="half" idx="1"/>
          </p:nvPr>
        </p:nvPicPr>
        <p:blipFill>
          <a:blip r:embed="rId2" cstate="print"/>
          <a:srcRect/>
          <a:stretch>
            <a:fillRect/>
          </a:stretch>
        </p:blipFill>
        <p:spPr>
          <a:xfrm>
            <a:off x="779463" y="1600200"/>
            <a:ext cx="3394075" cy="4525963"/>
          </a:xfrm>
          <a:prstGeom prst="rect">
            <a:avLst/>
          </a:prstGeom>
          <a:ln w="88900" cap="sq" cmpd="thickThin">
            <a:solidFill>
              <a:srgbClr val="000000"/>
            </a:solidFill>
            <a:prstDash val="solid"/>
            <a:miter lim="800000"/>
          </a:ln>
          <a:effectLst>
            <a:innerShdw blurRad="76200">
              <a:srgbClr val="000000"/>
            </a:innerShdw>
          </a:effectLst>
        </p:spPr>
      </p:pic>
      <p:pic>
        <p:nvPicPr>
          <p:cNvPr id="31748" name="Content Placeholder 5" descr="100_1980.JPG"/>
          <p:cNvPicPr>
            <a:picLocks noGrp="1" noChangeAspect="1"/>
          </p:cNvPicPr>
          <p:nvPr>
            <p:ph sz="half" idx="2"/>
          </p:nvPr>
        </p:nvPicPr>
        <p:blipFill>
          <a:blip r:embed="rId3" cstate="print"/>
          <a:srcRect/>
          <a:stretch>
            <a:fillRect/>
          </a:stretch>
        </p:blipFill>
        <p:spPr>
          <a:xfrm>
            <a:off x="4970463" y="1600200"/>
            <a:ext cx="3394075" cy="45259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838200" y="304800"/>
            <a:ext cx="7543800" cy="1216025"/>
          </a:xfrm>
          <a:solidFill>
            <a:srgbClr val="FFFF00"/>
          </a:solidFill>
          <a:ln w="76200">
            <a:solidFill>
              <a:schemeClr val="accent4"/>
            </a:solidFill>
          </a:ln>
        </p:spPr>
        <p:txBody>
          <a:bodyPr/>
          <a:lstStyle/>
          <a:p>
            <a:pPr eaLnBrk="1" hangingPunct="1">
              <a:defRPr/>
            </a:pPr>
            <a:r>
              <a:rPr lang="en-US" sz="5400" dirty="0" smtClean="0"/>
              <a:t> </a:t>
            </a:r>
            <a:r>
              <a:rPr lang="en-US" b="1" dirty="0" smtClean="0"/>
              <a:t>SOIL</a:t>
            </a:r>
            <a:r>
              <a:rPr lang="en-US" dirty="0" smtClean="0"/>
              <a:t>…</a:t>
            </a:r>
            <a:r>
              <a:rPr lang="en-US" b="1" dirty="0" smtClean="0"/>
              <a:t>It’s Not Just Dirt!</a:t>
            </a:r>
          </a:p>
        </p:txBody>
      </p:sp>
      <p:sp>
        <p:nvSpPr>
          <p:cNvPr id="4099" name="Rectangle 5"/>
          <p:cNvSpPr>
            <a:spLocks noGrp="1" noChangeArrowheads="1"/>
          </p:cNvSpPr>
          <p:nvPr>
            <p:ph idx="1"/>
          </p:nvPr>
        </p:nvSpPr>
        <p:spPr>
          <a:xfrm>
            <a:off x="914400" y="1828800"/>
            <a:ext cx="7467600" cy="4572000"/>
          </a:xfrm>
          <a:solidFill>
            <a:srgbClr val="92D050"/>
          </a:solidFill>
          <a:ln w="76200">
            <a:solidFill>
              <a:schemeClr val="tx2"/>
            </a:solidFill>
          </a:ln>
        </p:spPr>
        <p:txBody>
          <a:bodyPr/>
          <a:lstStyle/>
          <a:p>
            <a:pPr algn="ctr" eaLnBrk="1" hangingPunct="1">
              <a:buFontTx/>
              <a:buNone/>
            </a:pPr>
            <a:r>
              <a:rPr lang="en-US" sz="4000" b="1" smtClean="0"/>
              <a:t>Healthy </a:t>
            </a:r>
            <a:r>
              <a:rPr lang="en-US" sz="3600" b="1" smtClean="0"/>
              <a:t>Soil is home to living organisms</a:t>
            </a:r>
          </a:p>
          <a:p>
            <a:pPr algn="ctr" eaLnBrk="1" hangingPunct="1">
              <a:buFontTx/>
              <a:buNone/>
            </a:pPr>
            <a:r>
              <a:rPr lang="en-US" sz="3600" smtClean="0">
                <a:solidFill>
                  <a:srgbClr val="FF0000"/>
                </a:solidFill>
              </a:rPr>
              <a:t>Scientific Definition:</a:t>
            </a:r>
          </a:p>
          <a:p>
            <a:pPr algn="ctr" eaLnBrk="1" hangingPunct="1">
              <a:buFont typeface="Wingdings" pitchFamily="2" charset="2"/>
              <a:buNone/>
            </a:pPr>
            <a:r>
              <a:rPr lang="en-US" sz="3600" b="1" smtClean="0"/>
              <a:t>   </a:t>
            </a:r>
            <a:r>
              <a:rPr lang="en-US" sz="3600" i="1" smtClean="0"/>
              <a:t>An </a:t>
            </a:r>
            <a:r>
              <a:rPr lang="en-US" sz="3600" b="1" i="1" u="sng" smtClean="0"/>
              <a:t>organism</a:t>
            </a:r>
            <a:r>
              <a:rPr lang="en-US" sz="3600" i="1" smtClean="0"/>
              <a:t> is a creature such as a plant, animal or a </a:t>
            </a:r>
          </a:p>
          <a:p>
            <a:pPr algn="ctr" eaLnBrk="1" hangingPunct="1">
              <a:buFont typeface="Wingdings" pitchFamily="2" charset="2"/>
              <a:buNone/>
            </a:pPr>
            <a:r>
              <a:rPr lang="en-US" sz="3600" i="1" smtClean="0"/>
              <a:t>single-celled life form. </a:t>
            </a:r>
          </a:p>
          <a:p>
            <a:pPr algn="ctr" eaLnBrk="1" hangingPunct="1">
              <a:buFont typeface="Wingdings" pitchFamily="2" charset="2"/>
              <a:buNone/>
            </a:pPr>
            <a:r>
              <a:rPr lang="en-US" sz="3600" smtClean="0"/>
              <a:t> (noun)</a:t>
            </a:r>
            <a:endParaRPr lang="en-US" sz="3600" b="1" smtClean="0"/>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Roses Rock! Pilot (95).jpg"/>
          <p:cNvPicPr>
            <a:picLocks noChangeAspect="1"/>
          </p:cNvPicPr>
          <p:nvPr/>
        </p:nvPicPr>
        <p:blipFill>
          <a:blip r:embed="rId2" cstate="print"/>
          <a:srcRect/>
          <a:stretch>
            <a:fillRect/>
          </a:stretch>
        </p:blipFill>
        <p:spPr bwMode="auto">
          <a:xfrm>
            <a:off x="1371600" y="1600200"/>
            <a:ext cx="6477000" cy="4857750"/>
          </a:xfrm>
          <a:prstGeom prst="rect">
            <a:avLst/>
          </a:prstGeom>
          <a:ln w="228600" cap="sq" cmpd="thickThin">
            <a:solidFill>
              <a:srgbClr val="000000"/>
            </a:solidFill>
            <a:prstDash val="solid"/>
            <a:miter lim="800000"/>
          </a:ln>
          <a:effectLst>
            <a:innerShdw blurRad="76200">
              <a:srgbClr val="000000"/>
            </a:innerShdw>
          </a:effectLst>
        </p:spPr>
      </p:pic>
      <p:sp>
        <p:nvSpPr>
          <p:cNvPr id="32771" name="Title 2"/>
          <p:cNvSpPr>
            <a:spLocks noGrp="1"/>
          </p:cNvSpPr>
          <p:nvPr>
            <p:ph type="title"/>
          </p:nvPr>
        </p:nvSpPr>
        <p:spPr>
          <a:xfrm>
            <a:off x="457200" y="274638"/>
            <a:ext cx="8229600" cy="1020762"/>
          </a:xfrm>
          <a:solidFill>
            <a:srgbClr val="FFFF00"/>
          </a:solidFill>
          <a:ln w="76200">
            <a:solidFill>
              <a:schemeClr val="tx1"/>
            </a:solidFill>
          </a:ln>
        </p:spPr>
        <p:txBody>
          <a:bodyPr/>
          <a:lstStyle/>
          <a:p>
            <a:r>
              <a:rPr lang="en-US" sz="3200" b="1" dirty="0" smtClean="0"/>
              <a:t>Mulch helps to block weed growth and looks attractive in your rose garden</a:t>
            </a: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ose Society and Boy Scouts 08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3795" name="Title 2"/>
          <p:cNvSpPr>
            <a:spLocks noGrp="1"/>
          </p:cNvSpPr>
          <p:nvPr>
            <p:ph type="title"/>
          </p:nvPr>
        </p:nvSpPr>
        <p:spPr>
          <a:xfrm>
            <a:off x="457200" y="0"/>
            <a:ext cx="8229600" cy="1417638"/>
          </a:xfrm>
        </p:spPr>
        <p:txBody>
          <a:bodyPr/>
          <a:lstStyle/>
          <a:p>
            <a:r>
              <a:rPr lang="en-US" b="1" dirty="0" smtClean="0">
                <a:solidFill>
                  <a:srgbClr val="FFFF00"/>
                </a:solidFill>
              </a:rPr>
              <a:t>Roses Come in</a:t>
            </a:r>
            <a:br>
              <a:rPr lang="en-US" b="1" dirty="0" smtClean="0">
                <a:solidFill>
                  <a:srgbClr val="FFFF00"/>
                </a:solidFill>
              </a:rPr>
            </a:br>
            <a:r>
              <a:rPr lang="en-US" b="1" dirty="0" smtClean="0">
                <a:solidFill>
                  <a:srgbClr val="FFFF00"/>
                </a:solidFill>
              </a:rPr>
              <a:t> Many Shapes and Colors </a:t>
            </a:r>
          </a:p>
        </p:txBody>
      </p:sp>
      <p:sp>
        <p:nvSpPr>
          <p:cNvPr id="33796" name="TextBox 3"/>
          <p:cNvSpPr txBox="1">
            <a:spLocks noChangeArrowheads="1"/>
          </p:cNvSpPr>
          <p:nvPr/>
        </p:nvSpPr>
        <p:spPr bwMode="auto">
          <a:xfrm>
            <a:off x="0" y="6324600"/>
            <a:ext cx="9144000" cy="400050"/>
          </a:xfrm>
          <a:prstGeom prst="rect">
            <a:avLst/>
          </a:prstGeom>
          <a:noFill/>
          <a:ln w="9525">
            <a:noFill/>
            <a:miter lim="800000"/>
            <a:headEnd/>
            <a:tailEnd/>
          </a:ln>
        </p:spPr>
        <p:txBody>
          <a:bodyPr>
            <a:spAutoFit/>
          </a:bodyPr>
          <a:lstStyle/>
          <a:p>
            <a:pPr algn="ctr"/>
            <a:r>
              <a:rPr lang="en-US" sz="2000" b="1" dirty="0">
                <a:solidFill>
                  <a:srgbClr val="FFFF00"/>
                </a:solidFill>
              </a:rPr>
              <a:t>Look How Many Petals are in the Center of this Rose Named </a:t>
            </a:r>
            <a:r>
              <a:rPr lang="en-US" sz="2000" b="1" dirty="0" smtClean="0">
                <a:solidFill>
                  <a:srgbClr val="FFFF00"/>
                </a:solidFill>
              </a:rPr>
              <a:t>“Collette”</a:t>
            </a:r>
            <a:endParaRPr lang="en-US" sz="2000" b="1" dirty="0">
              <a:solidFill>
                <a:srgbClr val="FFFF00"/>
              </a:solidFill>
            </a:endParaRPr>
          </a:p>
        </p:txBody>
      </p:sp>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104046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19" name="Title 2"/>
          <p:cNvSpPr>
            <a:spLocks noGrp="1"/>
          </p:cNvSpPr>
          <p:nvPr>
            <p:ph type="title"/>
          </p:nvPr>
        </p:nvSpPr>
        <p:spPr>
          <a:xfrm>
            <a:off x="457200" y="0"/>
            <a:ext cx="8229600" cy="609600"/>
          </a:xfrm>
        </p:spPr>
        <p:txBody>
          <a:bodyPr/>
          <a:lstStyle/>
          <a:p>
            <a:r>
              <a:rPr lang="en-US" b="1" dirty="0" smtClean="0">
                <a:solidFill>
                  <a:srgbClr val="FFFF00"/>
                </a:solidFill>
              </a:rPr>
              <a:t>Some Even Have Stripes</a:t>
            </a:r>
          </a:p>
        </p:txBody>
      </p:sp>
      <p:sp>
        <p:nvSpPr>
          <p:cNvPr id="34820" name="TextBox 3"/>
          <p:cNvSpPr txBox="1">
            <a:spLocks noChangeArrowheads="1"/>
          </p:cNvSpPr>
          <p:nvPr/>
        </p:nvSpPr>
        <p:spPr bwMode="auto">
          <a:xfrm>
            <a:off x="0" y="6019800"/>
            <a:ext cx="9144000" cy="461665"/>
          </a:xfrm>
          <a:prstGeom prst="rect">
            <a:avLst/>
          </a:prstGeom>
          <a:noFill/>
          <a:ln w="9525">
            <a:noFill/>
            <a:miter lim="800000"/>
            <a:headEnd/>
            <a:tailEnd/>
          </a:ln>
        </p:spPr>
        <p:txBody>
          <a:bodyPr>
            <a:spAutoFit/>
          </a:bodyPr>
          <a:lstStyle/>
          <a:p>
            <a:pPr algn="ctr"/>
            <a:r>
              <a:rPr lang="en-US" sz="2400" b="1" dirty="0">
                <a:solidFill>
                  <a:srgbClr val="FFFF00"/>
                </a:solidFill>
              </a:rPr>
              <a:t>Like this  great climbing rose called </a:t>
            </a:r>
            <a:r>
              <a:rPr lang="en-US" sz="2400" b="1" dirty="0" smtClean="0">
                <a:solidFill>
                  <a:srgbClr val="FFFF00"/>
                </a:solidFill>
              </a:rPr>
              <a:t>“Fourth </a:t>
            </a:r>
            <a:r>
              <a:rPr lang="en-US" sz="2400" b="1" dirty="0">
                <a:solidFill>
                  <a:srgbClr val="FFFF00"/>
                </a:solidFill>
              </a:rPr>
              <a:t>of </a:t>
            </a:r>
            <a:r>
              <a:rPr lang="en-US" sz="2400" b="1" dirty="0" smtClean="0">
                <a:solidFill>
                  <a:srgbClr val="FFFF00"/>
                </a:solidFill>
              </a:rPr>
              <a:t>July”</a:t>
            </a:r>
            <a:endParaRPr lang="en-US" sz="2400" b="1" dirty="0">
              <a:solidFill>
                <a:srgbClr val="FFFF00"/>
              </a:solidFill>
            </a:endParaRPr>
          </a:p>
        </p:txBody>
      </p:sp>
    </p:spTree>
  </p:cSld>
  <p:clrMapOvr>
    <a:masterClrMapping/>
  </p:clrMapOvr>
  <p:transition>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our rose.JPG"/>
          <p:cNvPicPr>
            <a:picLocks noChangeAspect="1"/>
          </p:cNvPicPr>
          <p:nvPr/>
        </p:nvPicPr>
        <p:blipFill>
          <a:blip r:embed="rId2" cstate="print"/>
          <a:srcRect/>
          <a:stretch>
            <a:fillRect/>
          </a:stretch>
        </p:blipFill>
        <p:spPr bwMode="auto">
          <a:xfrm>
            <a:off x="0" y="14288"/>
            <a:ext cx="9144000" cy="6829425"/>
          </a:xfrm>
          <a:prstGeom prst="rect">
            <a:avLst/>
          </a:prstGeom>
          <a:noFill/>
          <a:ln w="9525">
            <a:noFill/>
            <a:miter lim="800000"/>
            <a:headEnd/>
            <a:tailEnd/>
          </a:ln>
        </p:spPr>
      </p:pic>
      <p:sp>
        <p:nvSpPr>
          <p:cNvPr id="35843" name="Title 2"/>
          <p:cNvSpPr>
            <a:spLocks noGrp="1"/>
          </p:cNvSpPr>
          <p:nvPr>
            <p:ph type="title"/>
          </p:nvPr>
        </p:nvSpPr>
        <p:spPr/>
        <p:txBody>
          <a:bodyPr/>
          <a:lstStyle/>
          <a:p>
            <a:r>
              <a:rPr lang="en-US" b="1" dirty="0" smtClean="0">
                <a:solidFill>
                  <a:srgbClr val="FFFF00"/>
                </a:solidFill>
              </a:rPr>
              <a:t>Would You Like to Grow Roses this Pretty?</a:t>
            </a:r>
          </a:p>
        </p:txBody>
      </p:sp>
      <p:sp>
        <p:nvSpPr>
          <p:cNvPr id="35844" name="TextBox 3"/>
          <p:cNvSpPr txBox="1">
            <a:spLocks noChangeArrowheads="1"/>
          </p:cNvSpPr>
          <p:nvPr/>
        </p:nvSpPr>
        <p:spPr bwMode="auto">
          <a:xfrm>
            <a:off x="0" y="6248400"/>
            <a:ext cx="9144000" cy="523875"/>
          </a:xfrm>
          <a:prstGeom prst="rect">
            <a:avLst/>
          </a:prstGeom>
          <a:noFill/>
          <a:ln w="9525">
            <a:noFill/>
            <a:miter lim="800000"/>
            <a:headEnd/>
            <a:tailEnd/>
          </a:ln>
        </p:spPr>
        <p:txBody>
          <a:bodyPr>
            <a:spAutoFit/>
          </a:bodyPr>
          <a:lstStyle/>
          <a:p>
            <a:pPr algn="ctr"/>
            <a:r>
              <a:rPr lang="en-US" sz="2800" dirty="0">
                <a:solidFill>
                  <a:srgbClr val="FFFF00"/>
                </a:solidFill>
              </a:rPr>
              <a:t>How About Roses that have Beautiful Fragrance?</a:t>
            </a:r>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chemeClr val="tx1"/>
            </a:solidFill>
          </a:ln>
        </p:spPr>
        <p:txBody>
          <a:bodyPr/>
          <a:lstStyle/>
          <a:p>
            <a:r>
              <a:rPr lang="en-US" sz="3600" b="1" dirty="0" smtClean="0"/>
              <a:t>What If You Can’t Make a Compost Bin to Create Super Soil?</a:t>
            </a:r>
            <a:endParaRPr lang="en-US" sz="3600" b="1" dirty="0"/>
          </a:p>
        </p:txBody>
      </p:sp>
      <p:sp>
        <p:nvSpPr>
          <p:cNvPr id="3" name="Content Placeholder 2"/>
          <p:cNvSpPr>
            <a:spLocks noGrp="1"/>
          </p:cNvSpPr>
          <p:nvPr>
            <p:ph idx="1"/>
          </p:nvPr>
        </p:nvSpPr>
        <p:spPr>
          <a:solidFill>
            <a:srgbClr val="92D050"/>
          </a:solidFill>
          <a:ln w="57150">
            <a:solidFill>
              <a:schemeClr val="tx1"/>
            </a:solidFill>
          </a:ln>
        </p:spPr>
        <p:txBody>
          <a:bodyPr/>
          <a:lstStyle/>
          <a:p>
            <a:r>
              <a:rPr lang="en-US" sz="2800" b="1" dirty="0" smtClean="0"/>
              <a:t>While it is fun and rewarding to make your own Super Soil, you may live where that is not possible. </a:t>
            </a:r>
          </a:p>
          <a:p>
            <a:r>
              <a:rPr lang="en-US" sz="2800" b="1" dirty="0" smtClean="0"/>
              <a:t>Both Compost and Mulch can be purchased in bags from local nurseries and home improvement stores.</a:t>
            </a:r>
          </a:p>
          <a:p>
            <a:r>
              <a:rPr lang="en-US" sz="2800" b="1" dirty="0" smtClean="0"/>
              <a:t>Your roses will grow better and stronger if you use Compost and Mulch…they won’t care where it comes from</a:t>
            </a:r>
            <a:r>
              <a:rPr lang="en-US" dirty="0" smtClean="0"/>
              <a:t>!</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solidFill>
            <a:srgbClr val="FFFF00"/>
          </a:solidFill>
          <a:ln w="76200">
            <a:solidFill>
              <a:schemeClr val="accent4"/>
            </a:solidFill>
          </a:ln>
        </p:spPr>
        <p:txBody>
          <a:bodyPr/>
          <a:lstStyle/>
          <a:p>
            <a:pPr>
              <a:defRPr/>
            </a:pPr>
            <a:r>
              <a:rPr lang="en-US" sz="3600" b="1" dirty="0" smtClean="0"/>
              <a:t> Compost and Mulch </a:t>
            </a:r>
            <a:br>
              <a:rPr lang="en-US" sz="3600" b="1" dirty="0" smtClean="0"/>
            </a:br>
            <a:r>
              <a:rPr lang="en-US" sz="3600" b="1" dirty="0" smtClean="0"/>
              <a:t>are Your Rose’s Best Friends</a:t>
            </a:r>
            <a:endParaRPr lang="en-US" sz="3600" b="1" dirty="0"/>
          </a:p>
        </p:txBody>
      </p:sp>
      <p:pic>
        <p:nvPicPr>
          <p:cNvPr id="7" name="Content Placeholder 6" descr="Sam-Julia Child-2011_15.jpg"/>
          <p:cNvPicPr>
            <a:picLocks noGrp="1" noChangeAspect="1"/>
          </p:cNvPicPr>
          <p:nvPr>
            <p:ph sz="half" idx="4294967295"/>
          </p:nvPr>
        </p:nvPicPr>
        <p:blipFill>
          <a:blip r:embed="rId2" cstate="print"/>
          <a:stretch>
            <a:fillRect/>
          </a:stretch>
        </p:blipFill>
        <p:spPr>
          <a:xfrm>
            <a:off x="1295400" y="1447800"/>
            <a:ext cx="6629400" cy="4972050"/>
          </a:xfrm>
          <a:ln w="38100">
            <a:solidFill>
              <a:schemeClr val="accent4"/>
            </a:solidFill>
          </a:ln>
        </p:spPr>
      </p:pic>
    </p:spTree>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FFFF00"/>
          </a:solidFill>
          <a:ln w="76200">
            <a:solidFill>
              <a:schemeClr val="accent4"/>
            </a:solidFill>
          </a:ln>
        </p:spPr>
        <p:txBody>
          <a:bodyPr/>
          <a:lstStyle/>
          <a:p>
            <a:pPr>
              <a:defRPr/>
            </a:pPr>
            <a:r>
              <a:rPr lang="en-US" sz="3200" b="1" dirty="0" smtClean="0"/>
              <a:t>Whether you grow roses in containers or in gardens, just remember the 4 R’s…</a:t>
            </a:r>
            <a:endParaRPr lang="en-US" sz="3200" b="1" dirty="0"/>
          </a:p>
        </p:txBody>
      </p:sp>
      <p:pic>
        <p:nvPicPr>
          <p:cNvPr id="37891" name="Content Placeholder 5" descr="imagesCAK1EY83.jpg"/>
          <p:cNvPicPr>
            <a:picLocks noGrp="1" noChangeAspect="1"/>
          </p:cNvPicPr>
          <p:nvPr>
            <p:ph sz="half" idx="1"/>
          </p:nvPr>
        </p:nvPicPr>
        <p:blipFill>
          <a:blip r:embed="rId2" cstate="print"/>
          <a:srcRect/>
          <a:stretch>
            <a:fillRect/>
          </a:stretch>
        </p:blipFill>
        <p:spPr>
          <a:xfrm>
            <a:off x="1404938" y="2792413"/>
            <a:ext cx="2143125" cy="2143125"/>
          </a:xfrm>
        </p:spPr>
      </p:pic>
      <p:pic>
        <p:nvPicPr>
          <p:cNvPr id="36868" name="Picture 2" descr="P1060481.JPG"/>
          <p:cNvPicPr>
            <a:picLocks noChangeAspect="1"/>
          </p:cNvPicPr>
          <p:nvPr/>
        </p:nvPicPr>
        <p:blipFill>
          <a:blip r:embed="rId3" cstate="print"/>
          <a:srcRect/>
          <a:stretch>
            <a:fillRect/>
          </a:stretch>
        </p:blipFill>
        <p:spPr bwMode="auto">
          <a:xfrm>
            <a:off x="685800" y="1600200"/>
            <a:ext cx="337185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DSC00061.JPG"/>
          <p:cNvPicPr>
            <a:picLocks noChangeAspect="1"/>
          </p:cNvPicPr>
          <p:nvPr/>
        </p:nvPicPr>
        <p:blipFill>
          <a:blip r:embed="rId4" cstate="print"/>
          <a:stretch>
            <a:fillRect/>
          </a:stretch>
        </p:blipFill>
        <p:spPr>
          <a:xfrm>
            <a:off x="4800600" y="1699114"/>
            <a:ext cx="3756822" cy="4244486"/>
          </a:xfrm>
          <a:prstGeom prst="rect">
            <a:avLst/>
          </a:prstGeom>
        </p:spPr>
      </p:pic>
      <p:pic>
        <p:nvPicPr>
          <p:cNvPr id="12" name="Content Placeholder 11" descr="DSC00061.JPG"/>
          <p:cNvPicPr>
            <a:picLocks noGrp="1" noChangeAspect="1"/>
          </p:cNvPicPr>
          <p:nvPr>
            <p:ph sz="half" idx="2"/>
          </p:nvPr>
        </p:nvPicPr>
        <p:blipFill>
          <a:blip r:embed="rId4" cstate="print"/>
          <a:stretch>
            <a:fillRect/>
          </a:stretch>
        </p:blipFill>
        <p:spPr>
          <a:xfrm>
            <a:off x="4664520" y="1600200"/>
            <a:ext cx="4005959" cy="452596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a:solidFill>
            <a:srgbClr val="FFFF00"/>
          </a:solidFill>
          <a:ln w="76200">
            <a:solidFill>
              <a:schemeClr val="tx1"/>
            </a:solidFill>
          </a:ln>
        </p:spPr>
        <p:txBody>
          <a:bodyPr/>
          <a:lstStyle/>
          <a:p>
            <a:r>
              <a:rPr lang="en-US" sz="6000" b="1" dirty="0" smtClean="0"/>
              <a:t>R</a:t>
            </a:r>
            <a:r>
              <a:rPr lang="en-US" sz="3200" b="1" dirty="0" smtClean="0"/>
              <a:t>ecycle</a:t>
            </a:r>
            <a:r>
              <a:rPr lang="en-US" sz="6000" b="1" dirty="0" smtClean="0"/>
              <a:t>-R</a:t>
            </a:r>
            <a:r>
              <a:rPr lang="en-US" sz="3200" b="1" dirty="0" smtClean="0"/>
              <a:t>euse</a:t>
            </a:r>
            <a:r>
              <a:rPr lang="en-US" sz="6000" b="1" dirty="0" smtClean="0"/>
              <a:t>-R</a:t>
            </a:r>
            <a:r>
              <a:rPr lang="en-US" sz="3200" b="1" dirty="0" smtClean="0"/>
              <a:t>aise</a:t>
            </a:r>
            <a:r>
              <a:rPr lang="en-US" b="1" dirty="0" smtClean="0"/>
              <a:t> </a:t>
            </a:r>
            <a:r>
              <a:rPr lang="en-US" sz="6000" b="1" dirty="0" smtClean="0"/>
              <a:t>R</a:t>
            </a:r>
            <a:r>
              <a:rPr lang="en-US" sz="3200" b="1" dirty="0" smtClean="0"/>
              <a:t>oses</a:t>
            </a:r>
            <a:r>
              <a:rPr lang="en-US" b="1" dirty="0" smtClean="0"/>
              <a:t>!</a:t>
            </a:r>
          </a:p>
        </p:txBody>
      </p:sp>
      <p:pic>
        <p:nvPicPr>
          <p:cNvPr id="38915" name="Content Placeholder 4" descr="compostlogo2.jpg"/>
          <p:cNvPicPr>
            <a:picLocks noGrp="1" noChangeAspect="1"/>
          </p:cNvPicPr>
          <p:nvPr>
            <p:ph sz="half" idx="1"/>
          </p:nvPr>
        </p:nvPicPr>
        <p:blipFill>
          <a:blip r:embed="rId2" cstate="print"/>
          <a:srcRect/>
          <a:stretch>
            <a:fillRect/>
          </a:stretch>
        </p:blipFill>
        <p:spPr>
          <a:xfrm>
            <a:off x="457200" y="1600200"/>
            <a:ext cx="4217988" cy="4340225"/>
          </a:xfrm>
          <a:solidFill>
            <a:srgbClr val="FFFF99"/>
          </a:solidFill>
          <a:ln w="76200">
            <a:solidFill>
              <a:schemeClr val="tx1"/>
            </a:solidFill>
          </a:ln>
        </p:spPr>
      </p:pic>
      <p:pic>
        <p:nvPicPr>
          <p:cNvPr id="6" name="Content Placeholder 5" descr="rose garden.jpg"/>
          <p:cNvPicPr>
            <a:picLocks noGrp="1" noChangeAspect="1"/>
          </p:cNvPicPr>
          <p:nvPr>
            <p:ph sz="half" idx="2"/>
          </p:nvPr>
        </p:nvPicPr>
        <p:blipFill>
          <a:blip r:embed="rId3" cstate="print"/>
          <a:stretch>
            <a:fillRect/>
          </a:stretch>
        </p:blipFill>
        <p:spPr>
          <a:xfrm>
            <a:off x="5106988" y="1576388"/>
            <a:ext cx="3275012" cy="4367212"/>
          </a:xfrm>
          <a:ln w="38100" cap="sq">
            <a:solidFill>
              <a:srgbClr val="000000"/>
            </a:solidFill>
          </a:ln>
          <a:effectLst>
            <a:outerShdw blurRad="50800" dist="38100" dir="2700000" algn="tl" rotWithShape="0">
              <a:srgbClr val="000000">
                <a:alpha val="43000"/>
              </a:srgbClr>
            </a:outerShdw>
          </a:effectLst>
        </p:spPr>
      </p:pic>
      <p:sp>
        <p:nvSpPr>
          <p:cNvPr id="5" name="TextBox 4"/>
          <p:cNvSpPr txBox="1"/>
          <p:nvPr/>
        </p:nvSpPr>
        <p:spPr>
          <a:xfrm>
            <a:off x="381000" y="6248400"/>
            <a:ext cx="8153400" cy="523220"/>
          </a:xfrm>
          <a:prstGeom prst="rect">
            <a:avLst/>
          </a:prstGeom>
          <a:solidFill>
            <a:srgbClr val="FFFF00"/>
          </a:solidFill>
          <a:ln w="38100">
            <a:solidFill>
              <a:schemeClr val="tx1"/>
            </a:solidFill>
          </a:ln>
        </p:spPr>
        <p:txBody>
          <a:bodyPr wrap="square" rtlCol="0">
            <a:spAutoFit/>
          </a:bodyPr>
          <a:lstStyle/>
          <a:p>
            <a:pPr algn="ctr"/>
            <a:r>
              <a:rPr lang="en-US" sz="2800" b="1" dirty="0" smtClean="0"/>
              <a:t>You Can Help Make the World  More Beautiful</a:t>
            </a:r>
            <a:endParaRPr lang="en-US" sz="2800" b="1" dirty="0"/>
          </a:p>
        </p:txBody>
      </p:sp>
    </p:spTree>
  </p:cSld>
  <p:clrMapOvr>
    <a:masterClrMapping/>
  </p:clrMapOvr>
  <p:transition>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solidFill>
            <a:srgbClr val="FFFF00"/>
          </a:solidFill>
          <a:ln w="76200">
            <a:solidFill>
              <a:schemeClr val="tx1"/>
            </a:solidFill>
          </a:ln>
        </p:spPr>
        <p:txBody>
          <a:bodyPr/>
          <a:lstStyle/>
          <a:p>
            <a:r>
              <a:rPr lang="en-US" sz="4000" b="1" dirty="0" err="1" smtClean="0"/>
              <a:t>Kidz</a:t>
            </a:r>
            <a:r>
              <a:rPr lang="en-US" sz="4000" b="1" dirty="0" smtClean="0"/>
              <a:t> N’ Roses Wishes to Thank the Following Sources:</a:t>
            </a:r>
          </a:p>
        </p:txBody>
      </p:sp>
      <p:sp>
        <p:nvSpPr>
          <p:cNvPr id="39939" name="Content Placeholder 2"/>
          <p:cNvSpPr>
            <a:spLocks noGrp="1"/>
          </p:cNvSpPr>
          <p:nvPr>
            <p:ph idx="1"/>
          </p:nvPr>
        </p:nvSpPr>
        <p:spPr>
          <a:xfrm>
            <a:off x="433388" y="1636713"/>
            <a:ext cx="8229600" cy="4525962"/>
          </a:xfrm>
          <a:solidFill>
            <a:srgbClr val="92D050"/>
          </a:solidFill>
          <a:ln w="76200">
            <a:solidFill>
              <a:schemeClr val="tx1"/>
            </a:solidFill>
          </a:ln>
        </p:spPr>
        <p:txBody>
          <a:bodyPr/>
          <a:lstStyle/>
          <a:p>
            <a:pPr>
              <a:buFont typeface="Arial" pitchFamily="34" charset="0"/>
              <a:buChar char="•"/>
            </a:pPr>
            <a:r>
              <a:rPr lang="en-US" sz="1600" dirty="0" smtClean="0"/>
              <a:t>Kathy Swanson, Master Gardener- </a:t>
            </a:r>
            <a:r>
              <a:rPr lang="en-US" sz="1600" dirty="0" err="1" smtClean="0"/>
              <a:t>ppt</a:t>
            </a:r>
            <a:r>
              <a:rPr lang="en-US" sz="1600" dirty="0" smtClean="0"/>
              <a:t> “How to build the soil to bring on the blooms”</a:t>
            </a:r>
          </a:p>
          <a:p>
            <a:pPr>
              <a:buFont typeface="Arial" pitchFamily="34" charset="0"/>
              <a:buChar char="•"/>
            </a:pPr>
            <a:r>
              <a:rPr lang="en-US" sz="1600" dirty="0" smtClean="0"/>
              <a:t>Riverside Waste Resource  Management District’s Master Composter Program</a:t>
            </a:r>
          </a:p>
          <a:p>
            <a:pPr>
              <a:buFont typeface="Arial" pitchFamily="34" charset="0"/>
              <a:buChar char="•"/>
            </a:pPr>
            <a:r>
              <a:rPr lang="en-US" sz="1600" dirty="0" smtClean="0"/>
              <a:t>Dr. C. Forrest Mc Dowell and Tricia Clark Mc Dowell Http:www.homecompostingmadeeasy.com/</a:t>
            </a:r>
            <a:r>
              <a:rPr lang="en-US" sz="1600" dirty="0" err="1" smtClean="0"/>
              <a:t>compoststages.html</a:t>
            </a:r>
            <a:endParaRPr lang="en-US" sz="1600" dirty="0" smtClean="0"/>
          </a:p>
          <a:p>
            <a:pPr>
              <a:buFont typeface="Arial" pitchFamily="34" charset="0"/>
              <a:buChar char="•"/>
            </a:pPr>
            <a:r>
              <a:rPr lang="en-US" sz="1600" dirty="0" smtClean="0"/>
              <a:t>BSA Troop 8 Riverside, California-Photos</a:t>
            </a:r>
          </a:p>
          <a:p>
            <a:pPr>
              <a:buFont typeface="Arial" pitchFamily="34" charset="0"/>
              <a:buChar char="•"/>
            </a:pPr>
            <a:r>
              <a:rPr lang="en-US" sz="1600" dirty="0" smtClean="0"/>
              <a:t>Http://www.motherearthnews.com/modern-homesteading/better-compost-bin-zm0205zsie.95px</a:t>
            </a:r>
          </a:p>
          <a:p>
            <a:pPr>
              <a:buFont typeface="Arial" pitchFamily="34" charset="0"/>
              <a:buChar char="•"/>
            </a:pPr>
            <a:r>
              <a:rPr lang="en-US" sz="1600" dirty="0" smtClean="0"/>
              <a:t>Ginger Dwyer, High School Science Teacher</a:t>
            </a:r>
          </a:p>
          <a:p>
            <a:pPr>
              <a:buFont typeface="Arial" pitchFamily="34" charset="0"/>
              <a:buChar char="•"/>
            </a:pPr>
            <a:r>
              <a:rPr lang="en-US" sz="1600" dirty="0" smtClean="0"/>
              <a:t>American Rose Society member, Dr. Sam Jones- photo</a:t>
            </a:r>
          </a:p>
          <a:p>
            <a:pPr>
              <a:buFont typeface="Arial" pitchFamily="34" charset="0"/>
              <a:buChar char="•"/>
            </a:pPr>
            <a:r>
              <a:rPr lang="en-US" sz="1600" dirty="0" smtClean="0"/>
              <a:t>Juliana Stevens- photos</a:t>
            </a:r>
          </a:p>
          <a:p>
            <a:pPr>
              <a:buFont typeface="Arial" pitchFamily="34" charset="0"/>
              <a:buChar char="•"/>
            </a:pPr>
            <a:r>
              <a:rPr lang="en-US" sz="1600" dirty="0" smtClean="0"/>
              <a:t>Candace Stevens- photos</a:t>
            </a:r>
          </a:p>
          <a:p>
            <a:pPr>
              <a:buFont typeface="Arial" pitchFamily="34" charset="0"/>
              <a:buChar char="•"/>
            </a:pPr>
            <a:r>
              <a:rPr lang="en-US" sz="1600" dirty="0" err="1" smtClean="0"/>
              <a:t>Raincross</a:t>
            </a:r>
            <a:r>
              <a:rPr lang="en-US" sz="1600" dirty="0" smtClean="0"/>
              <a:t> Rose Society Riverside, California –photo</a:t>
            </a:r>
          </a:p>
          <a:p>
            <a:pPr>
              <a:buFont typeface="Arial" pitchFamily="34" charset="0"/>
              <a:buChar char="•"/>
            </a:pPr>
            <a:r>
              <a:rPr lang="en-US" sz="1600" dirty="0" err="1" smtClean="0"/>
              <a:t>Joetta</a:t>
            </a:r>
            <a:r>
              <a:rPr lang="en-US" sz="1600" dirty="0" smtClean="0"/>
              <a:t> Prince, Elementary School Teacher</a:t>
            </a:r>
          </a:p>
          <a:p>
            <a:pPr>
              <a:buFont typeface="Arial" pitchFamily="34" charset="0"/>
              <a:buChar char="•"/>
            </a:pPr>
            <a:r>
              <a:rPr lang="en-US" sz="1600" dirty="0" smtClean="0"/>
              <a:t>Terry Keiser, Teacher</a:t>
            </a:r>
          </a:p>
          <a:p>
            <a:pPr>
              <a:buFont typeface="Arial" pitchFamily="34" charset="0"/>
              <a:buChar char="•"/>
            </a:pPr>
            <a:r>
              <a:rPr lang="en-US" sz="1600" dirty="0" smtClean="0"/>
              <a:t>Rose Brooks, Elementary School Teacher</a:t>
            </a:r>
          </a:p>
          <a:p>
            <a:endParaRPr lang="en-US" sz="1600" dirty="0" smtClean="0"/>
          </a:p>
          <a:p>
            <a:endParaRPr lang="en-US" sz="1400" dirty="0" smtClean="0"/>
          </a:p>
        </p:txBody>
      </p:sp>
      <p:pic>
        <p:nvPicPr>
          <p:cNvPr id="39940" name="Picture 4" descr="C:\Users\Leota Stevens\AppData\Local\Microsoft\Windows\Temporary Internet Files\Content.IE5\GP6DUSIR\MC900434387[2].wmf"/>
          <p:cNvPicPr>
            <a:picLocks noChangeAspect="1" noChangeArrowheads="1"/>
          </p:cNvPicPr>
          <p:nvPr/>
        </p:nvPicPr>
        <p:blipFill>
          <a:blip r:embed="rId3" cstate="print"/>
          <a:srcRect/>
          <a:stretch>
            <a:fillRect/>
          </a:stretch>
        </p:blipFill>
        <p:spPr bwMode="auto">
          <a:xfrm>
            <a:off x="6550025" y="4141788"/>
            <a:ext cx="1965325" cy="1878012"/>
          </a:xfrm>
          <a:prstGeom prst="rect">
            <a:avLst/>
          </a:prstGeom>
          <a:noFill/>
          <a:ln w="9525">
            <a:noFill/>
            <a:miter lim="800000"/>
            <a:headEnd/>
            <a:tailEnd/>
          </a:ln>
        </p:spPr>
      </p:pic>
    </p:spTree>
  </p:cSld>
  <p:clrMapOvr>
    <a:masterClrMapping/>
  </p:clrMapOvr>
  <p:transition>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7"/>
          <p:cNvSpPr>
            <a:spLocks noGrp="1" noChangeArrowheads="1"/>
          </p:cNvSpPr>
          <p:nvPr>
            <p:ph type="title"/>
          </p:nvPr>
        </p:nvSpPr>
        <p:spPr>
          <a:solidFill>
            <a:srgbClr val="FFFF00"/>
          </a:solidFill>
          <a:ln w="76200">
            <a:solidFill>
              <a:schemeClr val="tx1"/>
            </a:solidFill>
          </a:ln>
        </p:spPr>
        <p:txBody>
          <a:bodyPr/>
          <a:lstStyle/>
          <a:p>
            <a:pPr eaLnBrk="1" hangingPunct="1"/>
            <a:r>
              <a:rPr lang="en-US" dirty="0" smtClean="0"/>
              <a:t>  </a:t>
            </a:r>
            <a:r>
              <a:rPr lang="en-US" sz="4000" b="1" dirty="0" smtClean="0"/>
              <a:t>Organisms That Help the </a:t>
            </a:r>
            <a:br>
              <a:rPr lang="en-US" sz="4000" b="1" dirty="0" smtClean="0"/>
            </a:br>
            <a:r>
              <a:rPr lang="en-US" sz="4000" b="1" dirty="0" smtClean="0"/>
              <a:t>Soil Come Alive </a:t>
            </a:r>
          </a:p>
        </p:txBody>
      </p:sp>
      <p:sp>
        <p:nvSpPr>
          <p:cNvPr id="5123" name="Rectangle 18"/>
          <p:cNvSpPr>
            <a:spLocks noGrp="1" noChangeArrowheads="1"/>
          </p:cNvSpPr>
          <p:nvPr>
            <p:ph sz="half" idx="1"/>
          </p:nvPr>
        </p:nvSpPr>
        <p:spPr>
          <a:xfrm>
            <a:off x="685800" y="1600200"/>
            <a:ext cx="3505200" cy="4373563"/>
          </a:xfrm>
          <a:solidFill>
            <a:srgbClr val="FFFF99"/>
          </a:solidFill>
          <a:ln w="57150">
            <a:solidFill>
              <a:schemeClr val="tx2"/>
            </a:solidFill>
            <a:prstDash val="sysDash"/>
          </a:ln>
        </p:spPr>
        <p:txBody>
          <a:bodyPr/>
          <a:lstStyle/>
          <a:p>
            <a:pPr eaLnBrk="1" hangingPunct="1"/>
            <a:endParaRPr lang="en-US" dirty="0" smtClean="0"/>
          </a:p>
          <a:p>
            <a:pPr eaLnBrk="1" hangingPunct="1"/>
            <a:r>
              <a:rPr lang="en-US" b="1" dirty="0" smtClean="0"/>
              <a:t>Earthworms</a:t>
            </a:r>
          </a:p>
          <a:p>
            <a:pPr eaLnBrk="1" hangingPunct="1"/>
            <a:r>
              <a:rPr lang="en-US" b="1" dirty="0" smtClean="0"/>
              <a:t>Ants</a:t>
            </a:r>
          </a:p>
          <a:p>
            <a:pPr eaLnBrk="1" hangingPunct="1"/>
            <a:r>
              <a:rPr lang="en-US" b="1" dirty="0" smtClean="0"/>
              <a:t>Nematodes (tiny worms)</a:t>
            </a:r>
          </a:p>
          <a:p>
            <a:pPr eaLnBrk="1" hangingPunct="1"/>
            <a:r>
              <a:rPr lang="en-US" b="1" dirty="0" smtClean="0"/>
              <a:t>Bacteria</a:t>
            </a:r>
          </a:p>
          <a:p>
            <a:pPr eaLnBrk="1" hangingPunct="1"/>
            <a:r>
              <a:rPr lang="en-US" b="1" dirty="0" smtClean="0"/>
              <a:t>Fungi </a:t>
            </a:r>
          </a:p>
          <a:p>
            <a:pPr eaLnBrk="1" hangingPunct="1"/>
            <a:r>
              <a:rPr lang="en-US" b="1" dirty="0" smtClean="0"/>
              <a:t>Springtails</a:t>
            </a:r>
          </a:p>
          <a:p>
            <a:pPr eaLnBrk="1" hangingPunct="1"/>
            <a:endParaRPr lang="en-US" dirty="0" smtClean="0"/>
          </a:p>
          <a:p>
            <a:pPr eaLnBrk="1" hangingPunct="1">
              <a:buFontTx/>
              <a:buNone/>
            </a:pPr>
            <a:endParaRPr lang="en-US" dirty="0" smtClean="0"/>
          </a:p>
          <a:p>
            <a:pPr eaLnBrk="1" hangingPunct="1"/>
            <a:endParaRPr lang="en-US" dirty="0" smtClean="0"/>
          </a:p>
        </p:txBody>
      </p:sp>
      <p:pic>
        <p:nvPicPr>
          <p:cNvPr id="6" name="Content Placeholder 5" descr="110_F_18403030_YEJdi9OqETqKAeW7T5Vvd6bca3mlUHat.jpg"/>
          <p:cNvPicPr>
            <a:picLocks noGrp="1" noChangeAspect="1"/>
          </p:cNvPicPr>
          <p:nvPr>
            <p:ph sz="half" idx="2"/>
          </p:nvPr>
        </p:nvPicPr>
        <p:blipFill>
          <a:blip r:embed="rId2" cstate="print"/>
          <a:stretch>
            <a:fillRect/>
          </a:stretch>
        </p:blipFill>
        <p:spPr>
          <a:xfrm>
            <a:off x="5181600" y="1595581"/>
            <a:ext cx="1905000" cy="14720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5035550" y="-328613"/>
            <a:ext cx="342900" cy="768351"/>
          </a:xfrm>
          <a:prstGeom prst="rect">
            <a:avLst/>
          </a:prstGeom>
        </p:spPr>
        <p:txBody>
          <a:bodyPr wrap="none">
            <a:spAutoFit/>
          </a:bodyPr>
          <a:lstStyle/>
          <a:p>
            <a:pPr>
              <a:defRPr/>
            </a:pPr>
            <a:r>
              <a:rPr lang="en-US" sz="4400" kern="0" dirty="0">
                <a:solidFill>
                  <a:srgbClr val="000000"/>
                </a:solidFill>
                <a:latin typeface="Arial"/>
                <a:ea typeface="+mj-ea"/>
                <a:cs typeface="+mj-cs"/>
              </a:rPr>
              <a:t> </a:t>
            </a:r>
            <a:endParaRPr lang="en-US" dirty="0"/>
          </a:p>
        </p:txBody>
      </p:sp>
      <p:pic>
        <p:nvPicPr>
          <p:cNvPr id="5126" name="Picture 4" descr="C:\Users\Leota Stevens\AppData\Local\Microsoft\Windows\Temporary Internet Files\Content.IE5\9TLKDL7M\MC900053168[1].wmf"/>
          <p:cNvPicPr>
            <a:picLocks noChangeAspect="1" noChangeArrowheads="1"/>
          </p:cNvPicPr>
          <p:nvPr/>
        </p:nvPicPr>
        <p:blipFill>
          <a:blip r:embed="rId3" cstate="print"/>
          <a:srcRect/>
          <a:stretch>
            <a:fillRect/>
          </a:stretch>
        </p:blipFill>
        <p:spPr bwMode="auto">
          <a:xfrm>
            <a:off x="4267200" y="3352800"/>
            <a:ext cx="1809750" cy="714375"/>
          </a:xfrm>
          <a:prstGeom prst="rect">
            <a:avLst/>
          </a:prstGeom>
          <a:noFill/>
          <a:ln w="9525">
            <a:noFill/>
            <a:miter lim="800000"/>
            <a:headEnd/>
            <a:tailEnd/>
          </a:ln>
        </p:spPr>
      </p:pic>
      <p:pic>
        <p:nvPicPr>
          <p:cNvPr id="5127" name="Picture 5" descr="C:\Users\Leota Stevens\AppData\Local\Microsoft\Windows\Temporary Internet Files\Content.IE5\V0I04XQJ\MC900275058[1].wmf"/>
          <p:cNvPicPr>
            <a:picLocks noChangeAspect="1" noChangeArrowheads="1"/>
          </p:cNvPicPr>
          <p:nvPr/>
        </p:nvPicPr>
        <p:blipFill>
          <a:blip r:embed="rId4" cstate="print"/>
          <a:srcRect/>
          <a:stretch>
            <a:fillRect/>
          </a:stretch>
        </p:blipFill>
        <p:spPr bwMode="auto">
          <a:xfrm>
            <a:off x="6553200" y="3200400"/>
            <a:ext cx="1830388" cy="1746250"/>
          </a:xfrm>
          <a:prstGeom prst="rect">
            <a:avLst/>
          </a:prstGeom>
          <a:noFill/>
          <a:ln w="9525">
            <a:noFill/>
            <a:miter lim="800000"/>
            <a:headEnd/>
            <a:tailEnd/>
          </a:ln>
        </p:spPr>
      </p:pic>
      <p:pic>
        <p:nvPicPr>
          <p:cNvPr id="5128" name="Picture 8" descr="imagesCAISXL02.jpg"/>
          <p:cNvPicPr>
            <a:picLocks noChangeAspect="1"/>
          </p:cNvPicPr>
          <p:nvPr/>
        </p:nvPicPr>
        <p:blipFill>
          <a:blip r:embed="rId5" cstate="print"/>
          <a:srcRect/>
          <a:stretch>
            <a:fillRect/>
          </a:stretch>
        </p:blipFill>
        <p:spPr bwMode="auto">
          <a:xfrm>
            <a:off x="4343400" y="4648200"/>
            <a:ext cx="20955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rgbClr val="FFFF00"/>
          </a:solidFill>
          <a:ln w="76200">
            <a:solidFill>
              <a:schemeClr val="accent4"/>
            </a:solidFill>
          </a:ln>
        </p:spPr>
        <p:txBody>
          <a:bodyPr/>
          <a:lstStyle/>
          <a:p>
            <a:pPr eaLnBrk="1" hangingPunct="1">
              <a:defRPr/>
            </a:pPr>
            <a:r>
              <a:rPr lang="en-US" b="1" dirty="0" smtClean="0">
                <a:solidFill>
                  <a:schemeClr val="tx1"/>
                </a:solidFill>
              </a:rPr>
              <a:t>Each Organism has a Job</a:t>
            </a:r>
          </a:p>
        </p:txBody>
      </p:sp>
      <p:sp>
        <p:nvSpPr>
          <p:cNvPr id="6147" name="Rectangle 3"/>
          <p:cNvSpPr>
            <a:spLocks noGrp="1" noChangeArrowheads="1"/>
          </p:cNvSpPr>
          <p:nvPr>
            <p:ph idx="1"/>
          </p:nvPr>
        </p:nvSpPr>
        <p:spPr>
          <a:xfrm>
            <a:off x="914400" y="2819400"/>
            <a:ext cx="7467600" cy="3810000"/>
          </a:xfrm>
          <a:solidFill>
            <a:srgbClr val="99FF33"/>
          </a:solidFill>
          <a:ln w="76200">
            <a:solidFill>
              <a:schemeClr val="tx1"/>
            </a:solidFill>
          </a:ln>
        </p:spPr>
        <p:txBody>
          <a:bodyPr/>
          <a:lstStyle/>
          <a:p>
            <a:pPr eaLnBrk="1" hangingPunct="1">
              <a:lnSpc>
                <a:spcPct val="80000"/>
              </a:lnSpc>
            </a:pPr>
            <a:endParaRPr lang="en-US" sz="2800" dirty="0" smtClean="0"/>
          </a:p>
          <a:p>
            <a:pPr eaLnBrk="1" hangingPunct="1">
              <a:lnSpc>
                <a:spcPct val="80000"/>
              </a:lnSpc>
              <a:buFontTx/>
              <a:buNone/>
            </a:pPr>
            <a:endParaRPr lang="en-US" sz="2800" dirty="0" smtClean="0"/>
          </a:p>
          <a:p>
            <a:pPr eaLnBrk="1" hangingPunct="1">
              <a:lnSpc>
                <a:spcPct val="80000"/>
              </a:lnSpc>
            </a:pPr>
            <a:r>
              <a:rPr lang="en-US" sz="2800" dirty="0" smtClean="0"/>
              <a:t>They break down dead leaves and other plant debris.</a:t>
            </a:r>
          </a:p>
          <a:p>
            <a:pPr eaLnBrk="1" hangingPunct="1">
              <a:lnSpc>
                <a:spcPct val="80000"/>
              </a:lnSpc>
            </a:pPr>
            <a:r>
              <a:rPr lang="en-US" sz="2800" dirty="0" smtClean="0"/>
              <a:t>They burrow in the soil making small tunnels that increase aeration (air flow) and water movement. </a:t>
            </a:r>
          </a:p>
          <a:p>
            <a:pPr eaLnBrk="1" hangingPunct="1">
              <a:lnSpc>
                <a:spcPct val="80000"/>
              </a:lnSpc>
            </a:pPr>
            <a:r>
              <a:rPr lang="en-US" sz="2800" dirty="0" smtClean="0"/>
              <a:t>They protect plant roots from harmful organisms. </a:t>
            </a:r>
          </a:p>
          <a:p>
            <a:pPr eaLnBrk="1" hangingPunct="1">
              <a:lnSpc>
                <a:spcPct val="80000"/>
              </a:lnSpc>
              <a:buFontTx/>
              <a:buNone/>
            </a:pPr>
            <a:r>
              <a:rPr lang="en-US" sz="2800" dirty="0" smtClean="0"/>
              <a:t> </a:t>
            </a:r>
          </a:p>
        </p:txBody>
      </p:sp>
      <p:pic>
        <p:nvPicPr>
          <p:cNvPr id="6148" name="Picture 9" descr="C:\Users\Leota Stevens\AppData\Local\Microsoft\Windows\Temporary Internet Files\Content.IE5\9TLKDL7M\MC900233173[1].wmf"/>
          <p:cNvPicPr>
            <a:picLocks noChangeAspect="1" noChangeArrowheads="1"/>
          </p:cNvPicPr>
          <p:nvPr/>
        </p:nvPicPr>
        <p:blipFill>
          <a:blip r:embed="rId2" cstate="print"/>
          <a:srcRect/>
          <a:stretch>
            <a:fillRect/>
          </a:stretch>
        </p:blipFill>
        <p:spPr bwMode="auto">
          <a:xfrm>
            <a:off x="609600" y="990600"/>
            <a:ext cx="1609725" cy="1905000"/>
          </a:xfrm>
          <a:prstGeom prst="rect">
            <a:avLst/>
          </a:prstGeom>
          <a:noFill/>
          <a:ln w="9525">
            <a:noFill/>
            <a:miter lim="800000"/>
            <a:headEnd/>
            <a:tailEnd/>
          </a:ln>
        </p:spPr>
      </p:pic>
      <p:pic>
        <p:nvPicPr>
          <p:cNvPr id="6149" name="Picture 14" descr="C:\Users\Leota Stevens\AppData\Local\Microsoft\Windows\Temporary Internet Files\Content.IE5\GP6DUSIR\MC900215291[1].wmf"/>
          <p:cNvPicPr>
            <a:picLocks noChangeAspect="1" noChangeArrowheads="1"/>
          </p:cNvPicPr>
          <p:nvPr/>
        </p:nvPicPr>
        <p:blipFill>
          <a:blip r:embed="rId3" cstate="print"/>
          <a:srcRect/>
          <a:stretch>
            <a:fillRect/>
          </a:stretch>
        </p:blipFill>
        <p:spPr bwMode="auto">
          <a:xfrm>
            <a:off x="4038600" y="990600"/>
            <a:ext cx="1143000" cy="1811338"/>
          </a:xfrm>
          <a:prstGeom prst="rect">
            <a:avLst/>
          </a:prstGeom>
          <a:noFill/>
          <a:ln w="9525">
            <a:noFill/>
            <a:miter lim="800000"/>
            <a:headEnd/>
            <a:tailEnd/>
          </a:ln>
        </p:spPr>
      </p:pic>
      <p:pic>
        <p:nvPicPr>
          <p:cNvPr id="6150" name="Picture 15" descr="C:\Users\Leota Stevens\AppData\Local\Microsoft\Windows\Temporary Internet Files\Content.IE5\UFK3DTWW\MC900233174[1].wmf"/>
          <p:cNvPicPr>
            <a:picLocks noChangeAspect="1" noChangeArrowheads="1"/>
          </p:cNvPicPr>
          <p:nvPr/>
        </p:nvPicPr>
        <p:blipFill>
          <a:blip r:embed="rId4" cstate="print"/>
          <a:srcRect/>
          <a:stretch>
            <a:fillRect/>
          </a:stretch>
        </p:blipFill>
        <p:spPr bwMode="auto">
          <a:xfrm>
            <a:off x="7467600" y="1066800"/>
            <a:ext cx="1287463" cy="17970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solidFill>
            <a:srgbClr val="FFFF99"/>
          </a:solidFill>
          <a:ln w="76200">
            <a:solidFill>
              <a:schemeClr val="accent4"/>
            </a:solidFill>
          </a:ln>
        </p:spPr>
        <p:txBody>
          <a:bodyPr/>
          <a:lstStyle/>
          <a:p>
            <a:pPr algn="ctr">
              <a:buFontTx/>
              <a:buNone/>
              <a:defRPr/>
            </a:pPr>
            <a:r>
              <a:rPr lang="en-US" sz="6000" b="1" dirty="0" smtClean="0"/>
              <a:t>      Micro-Organism</a:t>
            </a:r>
            <a:endParaRPr lang="en-US" sz="1200" b="1" dirty="0" smtClean="0"/>
          </a:p>
          <a:p>
            <a:pPr algn="ctr">
              <a:buFontTx/>
              <a:buNone/>
              <a:defRPr/>
            </a:pPr>
            <a:endParaRPr lang="en-US" sz="1200" b="1" dirty="0" smtClean="0"/>
          </a:p>
          <a:p>
            <a:pPr algn="ctr">
              <a:buFontTx/>
              <a:buNone/>
              <a:defRPr/>
            </a:pPr>
            <a:endParaRPr lang="en-US" sz="1800" b="1" i="1" dirty="0" smtClean="0"/>
          </a:p>
          <a:p>
            <a:pPr algn="ctr">
              <a:buFontTx/>
              <a:buNone/>
              <a:defRPr/>
            </a:pPr>
            <a:r>
              <a:rPr lang="en-US" sz="4400" b="1" dirty="0" smtClean="0"/>
              <a:t>Bacteria</a:t>
            </a:r>
          </a:p>
          <a:p>
            <a:pPr>
              <a:buFontTx/>
              <a:buNone/>
              <a:defRPr/>
            </a:pPr>
            <a:r>
              <a:rPr lang="en-US" sz="2000" dirty="0" smtClean="0"/>
              <a:t>     Bacteria is the most numerous  and effective of all the </a:t>
            </a:r>
            <a:r>
              <a:rPr lang="en-US" sz="2000" dirty="0" smtClean="0">
                <a:hlinkClick r:id="rId2" action="ppaction://hlinkfile" tooltip="Micro organisms"/>
              </a:rPr>
              <a:t>micro-organisms</a:t>
            </a:r>
            <a:r>
              <a:rPr lang="en-US" sz="2000" dirty="0" smtClean="0"/>
              <a:t> found in compost and is usually the best at using nitrogen. However it needs the proper amount of water and  lots of oxygen to do its job. You know it’s hard at work when the pile of           compost heats up!</a:t>
            </a:r>
            <a:endParaRPr lang="en-US" sz="2400" dirty="0" smtClean="0"/>
          </a:p>
          <a:p>
            <a:pPr>
              <a:buFontTx/>
              <a:buNone/>
              <a:defRPr/>
            </a:pPr>
            <a:endParaRPr lang="en-US" sz="2400" dirty="0" smtClean="0"/>
          </a:p>
          <a:p>
            <a:pPr>
              <a:buFontTx/>
              <a:buNone/>
              <a:defRPr/>
            </a:pPr>
            <a:endParaRPr lang="en-US" sz="2400" dirty="0" smtClean="0"/>
          </a:p>
          <a:p>
            <a:pPr>
              <a:buFontTx/>
              <a:buNone/>
              <a:defRPr/>
            </a:pPr>
            <a:endParaRPr lang="en-US" sz="2400" dirty="0" smtClean="0"/>
          </a:p>
          <a:p>
            <a:pPr>
              <a:buFontTx/>
              <a:buNone/>
              <a:defRPr/>
            </a:pPr>
            <a:endParaRPr lang="en-US" sz="2400" dirty="0" smtClean="0"/>
          </a:p>
        </p:txBody>
      </p:sp>
      <p:pic>
        <p:nvPicPr>
          <p:cNvPr id="7171" name="Picture 2" descr="C:\Users\Leota Stevens\AppData\Local\Microsoft\Windows\Temporary Internet Files\Content.IE5\V0I04XQJ\MP900433129[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381000"/>
            <a:ext cx="1176338" cy="1371600"/>
          </a:xfrm>
          <a:prstGeom prst="rect">
            <a:avLst/>
          </a:prstGeom>
          <a:noFill/>
          <a:ln w="9525">
            <a:noFill/>
            <a:miter lim="800000"/>
            <a:headEnd/>
            <a:tailEnd/>
          </a:ln>
        </p:spPr>
      </p:pic>
      <p:pic>
        <p:nvPicPr>
          <p:cNvPr id="7172" name="Picture 5" descr="imagesCAR4DANF.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2895600" y="3886200"/>
            <a:ext cx="2590800" cy="2187315"/>
          </a:xfrm>
          <a:prstGeom prst="rect">
            <a:avLst/>
          </a:prstGeom>
          <a:noFill/>
          <a:ln w="9525">
            <a:noFill/>
            <a:miter lim="800000"/>
            <a:headEnd/>
            <a:tailEnd/>
          </a:ln>
        </p:spPr>
      </p:pic>
      <p:sp>
        <p:nvSpPr>
          <p:cNvPr id="7173" name="Oval Callout 6"/>
          <p:cNvSpPr>
            <a:spLocks noChangeArrowheads="1"/>
          </p:cNvSpPr>
          <p:nvPr/>
        </p:nvSpPr>
        <p:spPr bwMode="auto">
          <a:xfrm rot="5400000">
            <a:off x="5524500" y="3619500"/>
            <a:ext cx="1600200" cy="2438400"/>
          </a:xfrm>
          <a:prstGeom prst="wedgeEllipseCallout">
            <a:avLst>
              <a:gd name="adj1" fmla="val -20833"/>
              <a:gd name="adj2" fmla="val 62500"/>
            </a:avLst>
          </a:prstGeom>
          <a:noFill/>
          <a:ln w="9525" algn="ctr">
            <a:solidFill>
              <a:schemeClr val="tx1"/>
            </a:solidFill>
            <a:round/>
            <a:headEnd/>
            <a:tailEnd/>
          </a:ln>
        </p:spPr>
        <p:txBody>
          <a:bodyPr/>
          <a:lstStyle/>
          <a:p>
            <a:endParaRPr lang="en-US"/>
          </a:p>
        </p:txBody>
      </p:sp>
      <p:sp>
        <p:nvSpPr>
          <p:cNvPr id="7174" name="Rectangle 4"/>
          <p:cNvSpPr>
            <a:spLocks noChangeArrowheads="1"/>
          </p:cNvSpPr>
          <p:nvPr/>
        </p:nvSpPr>
        <p:spPr bwMode="auto">
          <a:xfrm>
            <a:off x="4953000" y="4114800"/>
            <a:ext cx="2667000" cy="1216025"/>
          </a:xfrm>
          <a:prstGeom prst="rect">
            <a:avLst/>
          </a:prstGeom>
          <a:noFill/>
          <a:ln w="9525">
            <a:noFill/>
            <a:miter lim="800000"/>
            <a:headEnd/>
            <a:tailEnd/>
          </a:ln>
        </p:spPr>
        <p:txBody>
          <a:bodyPr anchor="ctr">
            <a:spAutoFit/>
          </a:bodyPr>
          <a:lstStyle/>
          <a:p>
            <a:pPr algn="ctr">
              <a:lnSpc>
                <a:spcPct val="115000"/>
              </a:lnSpc>
              <a:spcAft>
                <a:spcPts val="1000"/>
              </a:spcAft>
            </a:pPr>
            <a:r>
              <a:rPr lang="en-US" sz="1600" dirty="0">
                <a:latin typeface="Calibri" pitchFamily="34" charset="0"/>
                <a:ea typeface="Calibri" pitchFamily="34" charset="0"/>
                <a:cs typeface="Times New Roman" pitchFamily="18" charset="0"/>
              </a:rPr>
              <a:t>When I eat at the</a:t>
            </a:r>
            <a:endParaRPr lang="en-US" sz="1100" dirty="0">
              <a:latin typeface="Calibri" pitchFamily="34" charset="0"/>
              <a:ea typeface="Calibri" pitchFamily="34" charset="0"/>
              <a:cs typeface="Times New Roman" pitchFamily="18" charset="0"/>
            </a:endParaRPr>
          </a:p>
          <a:p>
            <a:pPr algn="ctr">
              <a:lnSpc>
                <a:spcPct val="115000"/>
              </a:lnSpc>
              <a:spcAft>
                <a:spcPts val="1000"/>
              </a:spcAft>
            </a:pPr>
            <a:r>
              <a:rPr lang="en-US" b="1" dirty="0">
                <a:latin typeface="Calibri" pitchFamily="34" charset="0"/>
                <a:ea typeface="Calibri" pitchFamily="34" charset="0"/>
                <a:cs typeface="Times New Roman" pitchFamily="18" charset="0"/>
              </a:rPr>
              <a:t>BACTERIA CAFETERIA</a:t>
            </a:r>
            <a:endParaRPr lang="en-US" sz="1100" dirty="0">
              <a:latin typeface="Calibri" pitchFamily="34" charset="0"/>
              <a:ea typeface="Calibri" pitchFamily="34" charset="0"/>
              <a:cs typeface="Times New Roman" pitchFamily="18" charset="0"/>
            </a:endParaRPr>
          </a:p>
          <a:p>
            <a:pPr algn="ctr">
              <a:lnSpc>
                <a:spcPct val="115000"/>
              </a:lnSpc>
              <a:spcAft>
                <a:spcPts val="1000"/>
              </a:spcAft>
            </a:pPr>
            <a:r>
              <a:rPr lang="en-US" sz="1600" dirty="0">
                <a:latin typeface="Calibri" pitchFamily="34" charset="0"/>
                <a:ea typeface="Calibri" pitchFamily="34" charset="0"/>
                <a:cs typeface="Times New Roman" pitchFamily="18" charset="0"/>
              </a:rPr>
              <a:t>I really </a:t>
            </a:r>
            <a:r>
              <a:rPr lang="en-US" sz="1600" b="1" dirty="0">
                <a:solidFill>
                  <a:srgbClr val="FF0000"/>
                </a:solidFill>
                <a:latin typeface="AdvertisersGothic" pitchFamily="2" charset="0"/>
                <a:ea typeface="Calibri" pitchFamily="34" charset="0"/>
                <a:cs typeface="Times New Roman" pitchFamily="18" charset="0"/>
              </a:rPr>
              <a:t>heat</a:t>
            </a:r>
            <a:r>
              <a:rPr lang="en-US" sz="1600" dirty="0">
                <a:latin typeface="Calibri" pitchFamily="34" charset="0"/>
                <a:ea typeface="Calibri" pitchFamily="34" charset="0"/>
                <a:cs typeface="Times New Roman" pitchFamily="18" charset="0"/>
              </a:rPr>
              <a:t> things up!</a:t>
            </a:r>
            <a:endParaRPr lang="en-US" sz="1100" dirty="0">
              <a:latin typeface="Calibri" pitchFamily="34" charset="0"/>
              <a:ea typeface="Calibri" pitchFamily="34" charset="0"/>
              <a:cs typeface="Times New Roman" pitchFamily="18" charset="0"/>
            </a:endParaRPr>
          </a:p>
        </p:txBody>
      </p:sp>
      <p:sp>
        <p:nvSpPr>
          <p:cNvPr id="10" name="TextBox 9"/>
          <p:cNvSpPr txBox="1"/>
          <p:nvPr/>
        </p:nvSpPr>
        <p:spPr>
          <a:xfrm>
            <a:off x="1371600" y="1143000"/>
            <a:ext cx="7772400" cy="369888"/>
          </a:xfrm>
          <a:prstGeom prst="rect">
            <a:avLst/>
          </a:prstGeom>
          <a:noFill/>
        </p:spPr>
        <p:txBody>
          <a:bodyPr>
            <a:spAutoFit/>
          </a:bodyPr>
          <a:lstStyle/>
          <a:p>
            <a:pPr>
              <a:defRPr/>
            </a:pPr>
            <a:r>
              <a:rPr lang="en-US" b="1" i="1" dirty="0">
                <a:latin typeface="+mn-lt"/>
              </a:rPr>
              <a:t>Definition: Life forms so small it takes a microscope to see them!</a:t>
            </a:r>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p:nvPr>
        </p:nvSpPr>
        <p:spPr>
          <a:xfrm>
            <a:off x="381000" y="457200"/>
            <a:ext cx="8382000" cy="5851525"/>
          </a:xfrm>
          <a:solidFill>
            <a:srgbClr val="FFFF99"/>
          </a:solidFill>
          <a:ln w="28575">
            <a:solidFill>
              <a:schemeClr val="tx1"/>
            </a:solidFill>
          </a:ln>
        </p:spPr>
        <p:txBody>
          <a:bodyPr/>
          <a:lstStyle/>
          <a:p>
            <a:pPr algn="ctr">
              <a:buFontTx/>
              <a:buNone/>
            </a:pPr>
            <a:endParaRPr lang="en-US" smtClean="0"/>
          </a:p>
          <a:p>
            <a:pPr>
              <a:buFontTx/>
              <a:buNone/>
            </a:pPr>
            <a:endParaRPr lang="en-US" sz="2000" b="1" smtClean="0"/>
          </a:p>
          <a:p>
            <a:pPr>
              <a:buFontTx/>
              <a:buNone/>
            </a:pPr>
            <a:endParaRPr lang="en-US" sz="2000" b="1" smtClean="0"/>
          </a:p>
        </p:txBody>
      </p:sp>
      <p:sp>
        <p:nvSpPr>
          <p:cNvPr id="5" name="TextBox 4"/>
          <p:cNvSpPr txBox="1"/>
          <p:nvPr/>
        </p:nvSpPr>
        <p:spPr>
          <a:xfrm>
            <a:off x="381000" y="457200"/>
            <a:ext cx="8382000" cy="1015663"/>
          </a:xfrm>
          <a:prstGeom prst="rect">
            <a:avLst/>
          </a:prstGeom>
          <a:solidFill>
            <a:srgbClr val="FFFF00"/>
          </a:solidFill>
          <a:ln w="76200">
            <a:solidFill>
              <a:schemeClr val="tx2"/>
            </a:solidFill>
          </a:ln>
        </p:spPr>
        <p:txBody>
          <a:bodyPr wrap="square">
            <a:spAutoFit/>
          </a:bodyPr>
          <a:lstStyle/>
          <a:p>
            <a:pPr algn="ctr">
              <a:defRPr/>
            </a:pPr>
            <a:r>
              <a:rPr lang="en-US" sz="6000" b="1" dirty="0">
                <a:latin typeface="+mn-lt"/>
              </a:rPr>
              <a:t>Fungi</a:t>
            </a:r>
          </a:p>
        </p:txBody>
      </p:sp>
      <p:sp>
        <p:nvSpPr>
          <p:cNvPr id="8196" name="TextBox 5"/>
          <p:cNvSpPr txBox="1">
            <a:spLocks noChangeArrowheads="1"/>
          </p:cNvSpPr>
          <p:nvPr/>
        </p:nvSpPr>
        <p:spPr bwMode="auto">
          <a:xfrm>
            <a:off x="381000" y="1524000"/>
            <a:ext cx="8382000" cy="708025"/>
          </a:xfrm>
          <a:prstGeom prst="rect">
            <a:avLst/>
          </a:prstGeom>
          <a:noFill/>
          <a:ln w="9525">
            <a:noFill/>
            <a:miter lim="800000"/>
            <a:headEnd/>
            <a:tailEnd/>
          </a:ln>
        </p:spPr>
        <p:txBody>
          <a:bodyPr>
            <a:spAutoFit/>
          </a:bodyPr>
          <a:lstStyle/>
          <a:p>
            <a:pPr algn="ctr"/>
            <a:r>
              <a:rPr lang="en-US" sz="2000" b="1"/>
              <a:t>This micro-organism usually decomposes compost material more slowly than bacteria.  However, fungi can work with less water.</a:t>
            </a:r>
          </a:p>
        </p:txBody>
      </p:sp>
      <p:pic>
        <p:nvPicPr>
          <p:cNvPr id="7" name="Picture 6" descr="Aspergillus-fumigatus fungus.jpg"/>
          <p:cNvPicPr>
            <a:picLocks noChangeAspect="1"/>
          </p:cNvPicPr>
          <p:nvPr/>
        </p:nvPicPr>
        <p:blipFill>
          <a:blip r:embed="rId2" cstate="print"/>
          <a:stretch>
            <a:fillRect/>
          </a:stretch>
        </p:blipFill>
        <p:spPr>
          <a:xfrm>
            <a:off x="2895600" y="2438400"/>
            <a:ext cx="3514725" cy="2108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198" name="TextBox 7"/>
          <p:cNvSpPr txBox="1">
            <a:spLocks noChangeArrowheads="1"/>
          </p:cNvSpPr>
          <p:nvPr/>
        </p:nvSpPr>
        <p:spPr bwMode="auto">
          <a:xfrm>
            <a:off x="457200" y="5334000"/>
            <a:ext cx="8229600" cy="923925"/>
          </a:xfrm>
          <a:prstGeom prst="rect">
            <a:avLst/>
          </a:prstGeom>
          <a:noFill/>
          <a:ln w="9525">
            <a:noFill/>
            <a:miter lim="800000"/>
            <a:headEnd/>
            <a:tailEnd/>
          </a:ln>
        </p:spPr>
        <p:txBody>
          <a:bodyPr>
            <a:spAutoFit/>
          </a:bodyPr>
          <a:lstStyle/>
          <a:p>
            <a:pPr algn="ctr"/>
            <a:r>
              <a:rPr lang="en-US"/>
              <a:t>Fungi are always hungry and looking for something to eat and they have strange sounding names like the </a:t>
            </a:r>
            <a:r>
              <a:rPr lang="en-US" b="1" i="1"/>
              <a:t>Aspergillus fumigatus </a:t>
            </a:r>
            <a:r>
              <a:rPr lang="en-US"/>
              <a:t> pictured here. </a:t>
            </a:r>
          </a:p>
          <a:p>
            <a:pPr algn="ctr"/>
            <a:r>
              <a:rPr lang="en-US"/>
              <a:t>This is one of many different types of fungi</a:t>
            </a:r>
          </a:p>
        </p:txBody>
      </p:sp>
    </p:spTree>
  </p:cSld>
  <p:clrMapOvr>
    <a:masterClrMapping/>
  </p:clrMapOvr>
  <p:transition spd="slow">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a:xfrm>
            <a:off x="0" y="0"/>
            <a:ext cx="9144000" cy="1371600"/>
          </a:xfrm>
          <a:solidFill>
            <a:srgbClr val="FFFF00"/>
          </a:solidFill>
          <a:ln w="76200">
            <a:solidFill>
              <a:schemeClr val="tx2"/>
            </a:solidFill>
          </a:ln>
        </p:spPr>
        <p:txBody>
          <a:bodyPr/>
          <a:lstStyle/>
          <a:p>
            <a:r>
              <a:rPr lang="en-US" b="1" dirty="0" smtClean="0"/>
              <a:t>Macro-Organisms</a:t>
            </a:r>
          </a:p>
        </p:txBody>
      </p:sp>
      <p:pic>
        <p:nvPicPr>
          <p:cNvPr id="9219" name="Picture 2" descr="C:\Users\Leota Stevens\AppData\Local\Microsoft\Windows\Temporary Internet Files\Content.IE5\UFK3DTWW\MP900437378[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2400" y="152400"/>
            <a:ext cx="1600200" cy="1103313"/>
          </a:xfrm>
          <a:prstGeom prst="rect">
            <a:avLst/>
          </a:prstGeom>
          <a:noFill/>
          <a:ln w="9525">
            <a:noFill/>
            <a:miter lim="800000"/>
            <a:headEnd/>
            <a:tailEnd/>
          </a:ln>
        </p:spPr>
      </p:pic>
      <p:pic>
        <p:nvPicPr>
          <p:cNvPr id="9220" name="Picture 2" descr="C:\Users\Leota Stevens\AppData\Local\Microsoft\Windows\Temporary Internet Files\Content.IE5\UFK3DTWW\MP900437378[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86600" y="152400"/>
            <a:ext cx="1600200" cy="1103313"/>
          </a:xfrm>
          <a:prstGeom prst="rect">
            <a:avLst/>
          </a:prstGeom>
          <a:noFill/>
          <a:ln w="9525">
            <a:noFill/>
            <a:miter lim="800000"/>
            <a:headEnd/>
            <a:tailEnd/>
          </a:ln>
        </p:spPr>
      </p:pic>
      <p:sp>
        <p:nvSpPr>
          <p:cNvPr id="9221" name="TextBox 5"/>
          <p:cNvSpPr txBox="1">
            <a:spLocks noChangeArrowheads="1"/>
          </p:cNvSpPr>
          <p:nvPr/>
        </p:nvSpPr>
        <p:spPr bwMode="auto">
          <a:xfrm>
            <a:off x="-76200" y="990600"/>
            <a:ext cx="9144000" cy="381000"/>
          </a:xfrm>
          <a:prstGeom prst="rect">
            <a:avLst/>
          </a:prstGeom>
          <a:noFill/>
          <a:ln w="9525">
            <a:noFill/>
            <a:miter lim="800000"/>
            <a:headEnd/>
            <a:tailEnd/>
          </a:ln>
        </p:spPr>
        <p:txBody>
          <a:bodyPr>
            <a:spAutoFit/>
          </a:bodyPr>
          <a:lstStyle/>
          <a:p>
            <a:pPr algn="ctr"/>
            <a:r>
              <a:rPr lang="en-US"/>
              <a:t>Definition: Any organism that can be seen with your eyes </a:t>
            </a:r>
          </a:p>
        </p:txBody>
      </p:sp>
      <p:sp>
        <p:nvSpPr>
          <p:cNvPr id="9222" name="TextBox 6"/>
          <p:cNvSpPr txBox="1">
            <a:spLocks noChangeArrowheads="1"/>
          </p:cNvSpPr>
          <p:nvPr/>
        </p:nvSpPr>
        <p:spPr bwMode="auto">
          <a:xfrm>
            <a:off x="304800" y="1600200"/>
            <a:ext cx="8534400" cy="2667000"/>
          </a:xfrm>
          <a:prstGeom prst="rect">
            <a:avLst/>
          </a:prstGeom>
          <a:solidFill>
            <a:schemeClr val="accent2">
              <a:lumMod val="40000"/>
              <a:lumOff val="60000"/>
            </a:schemeClr>
          </a:solidFill>
          <a:ln w="76200">
            <a:solidFill>
              <a:srgbClr val="00B050"/>
            </a:solidFill>
            <a:miter lim="800000"/>
            <a:headEnd/>
            <a:tailEnd/>
          </a:ln>
        </p:spPr>
        <p:txBody>
          <a:bodyPr wrap="square">
            <a:spAutoFit/>
          </a:bodyPr>
          <a:lstStyle/>
          <a:p>
            <a:pPr algn="ctr"/>
            <a:r>
              <a:rPr lang="en-US" sz="2800" b="1" i="1" dirty="0" smtClean="0"/>
              <a:t>Making Compost takes Team Work!`</a:t>
            </a:r>
            <a:endParaRPr lang="en-US" sz="2800" b="1" i="1" dirty="0"/>
          </a:p>
          <a:p>
            <a:pPr algn="ctr">
              <a:lnSpc>
                <a:spcPct val="150000"/>
              </a:lnSpc>
            </a:pPr>
            <a:r>
              <a:rPr lang="en-US" dirty="0"/>
              <a:t>After the micro-organisms have started to decompose a compost pile, and the temperature decreases, they get new neighbors moving in </a:t>
            </a:r>
            <a:endParaRPr lang="en-US" dirty="0" smtClean="0"/>
          </a:p>
          <a:p>
            <a:pPr algn="ctr">
              <a:lnSpc>
                <a:spcPct val="150000"/>
              </a:lnSpc>
            </a:pPr>
            <a:r>
              <a:rPr lang="en-US" dirty="0" smtClean="0"/>
              <a:t>with </a:t>
            </a:r>
            <a:r>
              <a:rPr lang="en-US" dirty="0"/>
              <a:t>them to help complete the job: </a:t>
            </a:r>
          </a:p>
          <a:p>
            <a:pPr algn="ctr">
              <a:lnSpc>
                <a:spcPct val="150000"/>
              </a:lnSpc>
            </a:pPr>
            <a:r>
              <a:rPr lang="en-US" b="1" dirty="0"/>
              <a:t>Nematodes, Earthworms, Ants, Fermentation Mites, Springtails</a:t>
            </a:r>
            <a:r>
              <a:rPr lang="en-US" dirty="0"/>
              <a:t> and a host of other Macro-Organisms (that feed on fungi) begin to live in the compost pile.</a:t>
            </a:r>
          </a:p>
        </p:txBody>
      </p:sp>
      <p:pic>
        <p:nvPicPr>
          <p:cNvPr id="8" name="Picture 7" descr="worker-ant-carrying-leaf_w128.jpg"/>
          <p:cNvPicPr>
            <a:picLocks noChangeAspect="1"/>
          </p:cNvPicPr>
          <p:nvPr/>
        </p:nvPicPr>
        <p:blipFill>
          <a:blip r:embed="rId5" cstate="print"/>
          <a:stretch>
            <a:fillRect/>
          </a:stretch>
        </p:blipFill>
        <p:spPr>
          <a:xfrm>
            <a:off x="304800" y="4495800"/>
            <a:ext cx="1981201" cy="14549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4" name="Picture 8" descr="imagesCAAROR5Pfermentationmite.jpg"/>
          <p:cNvPicPr>
            <a:picLocks noChangeAspect="1"/>
          </p:cNvPicPr>
          <p:nvPr/>
        </p:nvPicPr>
        <p:blipFill>
          <a:blip r:embed="rId6" cstate="print"/>
          <a:srcRect/>
          <a:stretch>
            <a:fillRect/>
          </a:stretch>
        </p:blipFill>
        <p:spPr bwMode="auto">
          <a:xfrm>
            <a:off x="2667000" y="4419600"/>
            <a:ext cx="762000" cy="1149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5" name="Picture 9" descr="untitled.png"/>
          <p:cNvPicPr>
            <a:picLocks noChangeAspect="1"/>
          </p:cNvPicPr>
          <p:nvPr/>
        </p:nvPicPr>
        <p:blipFill>
          <a:blip r:embed="rId7" cstate="print"/>
          <a:srcRect/>
          <a:stretch>
            <a:fillRect/>
          </a:stretch>
        </p:blipFill>
        <p:spPr bwMode="auto">
          <a:xfrm>
            <a:off x="5943600" y="5791200"/>
            <a:ext cx="1219200" cy="913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6" name="Picture 10" descr="springtail.jpg"/>
          <p:cNvPicPr>
            <a:picLocks noChangeAspect="1"/>
          </p:cNvPicPr>
          <p:nvPr/>
        </p:nvPicPr>
        <p:blipFill>
          <a:blip r:embed="rId8" cstate="print"/>
          <a:srcRect/>
          <a:stretch>
            <a:fillRect/>
          </a:stretch>
        </p:blipFill>
        <p:spPr bwMode="auto">
          <a:xfrm>
            <a:off x="4191000" y="4445577"/>
            <a:ext cx="1676400" cy="1123949"/>
          </a:xfrm>
          <a:prstGeom prst="rect">
            <a:avLst/>
          </a:prstGeom>
          <a:ln w="88900" cap="sq" cmpd="thickThin">
            <a:solidFill>
              <a:srgbClr val="000000"/>
            </a:solidFill>
            <a:prstDash val="solid"/>
            <a:miter lim="800000"/>
          </a:ln>
          <a:effectLst>
            <a:innerShdw blurRad="76200">
              <a:srgbClr val="000000"/>
            </a:innerShdw>
          </a:effectLst>
        </p:spPr>
      </p:pic>
      <p:pic>
        <p:nvPicPr>
          <p:cNvPr id="9227" name="Picture 11" descr="earthworm.jpg"/>
          <p:cNvPicPr>
            <a:picLocks noChangeAspect="1"/>
          </p:cNvPicPr>
          <p:nvPr/>
        </p:nvPicPr>
        <p:blipFill>
          <a:blip r:embed="rId9" cstate="print"/>
          <a:srcRect/>
          <a:stretch>
            <a:fillRect/>
          </a:stretch>
        </p:blipFill>
        <p:spPr bwMode="auto">
          <a:xfrm>
            <a:off x="7239000" y="4572000"/>
            <a:ext cx="1319213" cy="862831"/>
          </a:xfrm>
          <a:prstGeom prst="rect">
            <a:avLst/>
          </a:prstGeom>
          <a:ln w="88900" cap="sq" cmpd="thickThin">
            <a:solidFill>
              <a:srgbClr val="000000"/>
            </a:solidFill>
            <a:prstDash val="solid"/>
            <a:miter lim="800000"/>
          </a:ln>
          <a:effectLst>
            <a:innerShdw blurRad="76200">
              <a:srgbClr val="000000"/>
            </a:innerShdw>
          </a:effectLst>
        </p:spPr>
      </p:pic>
      <p:sp>
        <p:nvSpPr>
          <p:cNvPr id="9228" name="TextBox 12"/>
          <p:cNvSpPr txBox="1">
            <a:spLocks noChangeArrowheads="1"/>
          </p:cNvSpPr>
          <p:nvPr/>
        </p:nvSpPr>
        <p:spPr bwMode="auto">
          <a:xfrm>
            <a:off x="7239000" y="6248400"/>
            <a:ext cx="1300356" cy="369332"/>
          </a:xfrm>
          <a:prstGeom prst="rect">
            <a:avLst/>
          </a:prstGeom>
          <a:noFill/>
          <a:ln w="9525">
            <a:noFill/>
            <a:miter lim="800000"/>
            <a:headEnd/>
            <a:tailEnd/>
          </a:ln>
        </p:spPr>
        <p:txBody>
          <a:bodyPr wrap="none">
            <a:spAutoFit/>
          </a:bodyPr>
          <a:lstStyle/>
          <a:p>
            <a:pPr algn="ctr"/>
            <a:r>
              <a:rPr lang="en-US" b="1" dirty="0"/>
              <a:t>Nematode</a:t>
            </a:r>
          </a:p>
        </p:txBody>
      </p:sp>
      <p:sp>
        <p:nvSpPr>
          <p:cNvPr id="9229" name="TextBox 15"/>
          <p:cNvSpPr txBox="1">
            <a:spLocks noChangeArrowheads="1"/>
          </p:cNvSpPr>
          <p:nvPr/>
        </p:nvSpPr>
        <p:spPr bwMode="auto">
          <a:xfrm>
            <a:off x="7086600" y="5486400"/>
            <a:ext cx="1524000" cy="369332"/>
          </a:xfrm>
          <a:prstGeom prst="rect">
            <a:avLst/>
          </a:prstGeom>
          <a:noFill/>
          <a:ln w="9525">
            <a:noFill/>
            <a:miter lim="800000"/>
            <a:headEnd/>
            <a:tailEnd/>
          </a:ln>
        </p:spPr>
        <p:txBody>
          <a:bodyPr wrap="square">
            <a:spAutoFit/>
          </a:bodyPr>
          <a:lstStyle/>
          <a:p>
            <a:pPr algn="ctr"/>
            <a:r>
              <a:rPr lang="en-US" b="1" dirty="0"/>
              <a:t>Earthworm</a:t>
            </a:r>
          </a:p>
        </p:txBody>
      </p:sp>
      <p:sp>
        <p:nvSpPr>
          <p:cNvPr id="9230" name="TextBox 16"/>
          <p:cNvSpPr txBox="1">
            <a:spLocks noChangeArrowheads="1"/>
          </p:cNvSpPr>
          <p:nvPr/>
        </p:nvSpPr>
        <p:spPr bwMode="auto">
          <a:xfrm>
            <a:off x="2209800" y="5562600"/>
            <a:ext cx="1676400" cy="646113"/>
          </a:xfrm>
          <a:prstGeom prst="rect">
            <a:avLst/>
          </a:prstGeom>
          <a:noFill/>
          <a:ln w="9525">
            <a:noFill/>
            <a:miter lim="800000"/>
            <a:headEnd/>
            <a:tailEnd/>
          </a:ln>
        </p:spPr>
        <p:txBody>
          <a:bodyPr>
            <a:spAutoFit/>
          </a:bodyPr>
          <a:lstStyle/>
          <a:p>
            <a:pPr algn="ctr"/>
            <a:r>
              <a:rPr lang="en-US" b="1" dirty="0"/>
              <a:t>Fermentation Mite</a:t>
            </a:r>
          </a:p>
        </p:txBody>
      </p:sp>
      <p:sp>
        <p:nvSpPr>
          <p:cNvPr id="9231" name="TextBox 17"/>
          <p:cNvSpPr txBox="1">
            <a:spLocks noChangeArrowheads="1"/>
          </p:cNvSpPr>
          <p:nvPr/>
        </p:nvSpPr>
        <p:spPr bwMode="auto">
          <a:xfrm>
            <a:off x="990600" y="6096000"/>
            <a:ext cx="569387" cy="369332"/>
          </a:xfrm>
          <a:prstGeom prst="rect">
            <a:avLst/>
          </a:prstGeom>
          <a:noFill/>
          <a:ln w="9525">
            <a:noFill/>
            <a:miter lim="800000"/>
            <a:headEnd/>
            <a:tailEnd/>
          </a:ln>
        </p:spPr>
        <p:txBody>
          <a:bodyPr wrap="none">
            <a:spAutoFit/>
          </a:bodyPr>
          <a:lstStyle/>
          <a:p>
            <a:r>
              <a:rPr lang="en-US" b="1" dirty="0"/>
              <a:t>Ant</a:t>
            </a:r>
          </a:p>
        </p:txBody>
      </p:sp>
      <p:sp>
        <p:nvSpPr>
          <p:cNvPr id="16" name="TextBox 15"/>
          <p:cNvSpPr txBox="1"/>
          <p:nvPr/>
        </p:nvSpPr>
        <p:spPr>
          <a:xfrm>
            <a:off x="4343400" y="5867400"/>
            <a:ext cx="1249060" cy="369332"/>
          </a:xfrm>
          <a:prstGeom prst="rect">
            <a:avLst/>
          </a:prstGeom>
          <a:noFill/>
        </p:spPr>
        <p:txBody>
          <a:bodyPr wrap="none" rtlCol="0">
            <a:spAutoFit/>
          </a:bodyPr>
          <a:lstStyle/>
          <a:p>
            <a:pPr algn="ctr"/>
            <a:r>
              <a:rPr lang="en-US" b="1" dirty="0" smtClean="0"/>
              <a:t>Springtail</a:t>
            </a:r>
            <a:endParaRPr lang="en-US" b="1" dirty="0"/>
          </a:p>
        </p:txBody>
      </p:sp>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22526</TotalTime>
  <Words>1776</Words>
  <Application>Microsoft Office PowerPoint</Application>
  <PresentationFormat>On-screen Show (4:3)</PresentationFormat>
  <Paragraphs>263</Paragraphs>
  <Slides>48</Slides>
  <Notes>5</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Default Design</vt:lpstr>
      <vt:lpstr>Kidz N’ Roses: Super Soil for Super Roses</vt:lpstr>
      <vt:lpstr>Creating Super Soil for Growing Super Roses!</vt:lpstr>
      <vt:lpstr>What We Will Learn Today</vt:lpstr>
      <vt:lpstr> SOIL…It’s Not Just Dirt!</vt:lpstr>
      <vt:lpstr>  Organisms That Help the  Soil Come Alive </vt:lpstr>
      <vt:lpstr>Each Organism has a Job</vt:lpstr>
      <vt:lpstr>Slide 7</vt:lpstr>
      <vt:lpstr>Slide 8</vt:lpstr>
      <vt:lpstr>Macro-Organisms</vt:lpstr>
      <vt:lpstr>How Do You Help Soil Organisms  Thrive and Multiply?</vt:lpstr>
      <vt:lpstr>Compost and Mulch the two main ingredients for Super Soil and Healthy Roses!</vt:lpstr>
      <vt:lpstr>Definitions</vt:lpstr>
      <vt:lpstr>Slide 13</vt:lpstr>
      <vt:lpstr>Slide 14</vt:lpstr>
      <vt:lpstr>Things That Make Up Compost</vt:lpstr>
      <vt:lpstr>What is Carbon?</vt:lpstr>
      <vt:lpstr>What is Brown Stuff? (Carbon)</vt:lpstr>
      <vt:lpstr>What is Nitrogen?</vt:lpstr>
      <vt:lpstr>What is Green Stuff? (Nitrogen)</vt:lpstr>
      <vt:lpstr>Creating SUPER SOIL is  Good Science (Biology)</vt:lpstr>
      <vt:lpstr>A Compost Bin is Like a Backyard Science Lab</vt:lpstr>
      <vt:lpstr>Determine Where the Water for Your Compost Bin Will Come From</vt:lpstr>
      <vt:lpstr>How to Make a Trash Can into a Simple Compost Bin</vt:lpstr>
      <vt:lpstr>Have a Parent Help You Measure and Cut Off The Bottom of the Can</vt:lpstr>
      <vt:lpstr>With an Adult’s Help Drill Holes for Aeration</vt:lpstr>
      <vt:lpstr>Use the Right Ratio</vt:lpstr>
      <vt:lpstr>Remember  2 Parts Green Stuff to 1 Part Brown Stuff !</vt:lpstr>
      <vt:lpstr>When the Bin is Full-Add Water</vt:lpstr>
      <vt:lpstr>Replace the Lid- Add Bricks to Keep the Lid On</vt:lpstr>
      <vt:lpstr>What Should the  Moisture Level Be ?</vt:lpstr>
      <vt:lpstr>Speed up the Composting Process</vt:lpstr>
      <vt:lpstr>Turn Up the Heat</vt:lpstr>
      <vt:lpstr>Follow the Compost Formula</vt:lpstr>
      <vt:lpstr>Turning the Compost Bin</vt:lpstr>
      <vt:lpstr>Be a Compost Detective</vt:lpstr>
      <vt:lpstr>Beautiful Roses Can Begin in Your Own Kitchen</vt:lpstr>
      <vt:lpstr>Roses Love Banana Smoothies!</vt:lpstr>
      <vt:lpstr>How to Make a Healthy Drink for  Roses from Kitchen Scraps</vt:lpstr>
      <vt:lpstr>Here’s a Sample of Beautiful Roses Grown in Compost and Mulch</vt:lpstr>
      <vt:lpstr>Mulch helps to block weed growth and looks attractive in your rose garden</vt:lpstr>
      <vt:lpstr>Roses Come in  Many Shapes and Colors </vt:lpstr>
      <vt:lpstr>Some Even Have Stripes</vt:lpstr>
      <vt:lpstr>Would You Like to Grow Roses this Pretty?</vt:lpstr>
      <vt:lpstr>What If You Can’t Make a Compost Bin to Create Super Soil?</vt:lpstr>
      <vt:lpstr> Compost and Mulch  are Your Rose’s Best Friends</vt:lpstr>
      <vt:lpstr>Whether you grow roses in containers or in gardens, just remember the 4 R’s…</vt:lpstr>
      <vt:lpstr>Recycle-Reuse-Raise Roses!</vt:lpstr>
      <vt:lpstr>Kidz N’ Roses Wishes to Thank the Following 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 the soil not the plant</dc:title>
  <dc:creator>Richard Swanson</dc:creator>
  <cp:lastModifiedBy>Leota Stevens</cp:lastModifiedBy>
  <cp:revision>180</cp:revision>
  <dcterms:created xsi:type="dcterms:W3CDTF">2010-02-24T01:27:07Z</dcterms:created>
  <dcterms:modified xsi:type="dcterms:W3CDTF">2012-03-20T22:31:26Z</dcterms:modified>
</cp:coreProperties>
</file>