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58" r:id="rId3"/>
    <p:sldId id="259" r:id="rId4"/>
    <p:sldId id="260" r:id="rId5"/>
    <p:sldId id="261" r:id="rId6"/>
    <p:sldId id="262" r:id="rId7"/>
    <p:sldId id="267" r:id="rId8"/>
    <p:sldId id="268" r:id="rId9"/>
    <p:sldId id="269" r:id="rId10"/>
    <p:sldId id="271" r:id="rId11"/>
    <p:sldId id="276" r:id="rId12"/>
    <p:sldId id="270" r:id="rId13"/>
    <p:sldId id="290" r:id="rId14"/>
    <p:sldId id="291" r:id="rId15"/>
    <p:sldId id="293" r:id="rId16"/>
    <p:sldId id="263" r:id="rId17"/>
    <p:sldId id="264" r:id="rId18"/>
    <p:sldId id="273" r:id="rId19"/>
    <p:sldId id="265" r:id="rId20"/>
    <p:sldId id="275" r:id="rId21"/>
    <p:sldId id="274" r:id="rId22"/>
    <p:sldId id="288" r:id="rId23"/>
    <p:sldId id="277" r:id="rId24"/>
    <p:sldId id="278" r:id="rId25"/>
    <p:sldId id="279" r:id="rId26"/>
    <p:sldId id="280" r:id="rId27"/>
    <p:sldId id="281" r:id="rId28"/>
    <p:sldId id="282" r:id="rId29"/>
    <p:sldId id="283" r:id="rId30"/>
    <p:sldId id="284" r:id="rId31"/>
    <p:sldId id="285" r:id="rId32"/>
    <p:sldId id="286" r:id="rId33"/>
    <p:sldId id="292" r:id="rId34"/>
    <p:sldId id="28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ner" initials="O" lastIdx="2" clrIdx="0">
    <p:extLst>
      <p:ext uri="{19B8F6BF-5375-455C-9EA6-DF929625EA0E}">
        <p15:presenceInfo xmlns:p15="http://schemas.microsoft.com/office/powerpoint/2012/main" userId="Ow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3842" autoAdjust="0"/>
  </p:normalViewPr>
  <p:slideViewPr>
    <p:cSldViewPr snapToGrid="0">
      <p:cViewPr varScale="1">
        <p:scale>
          <a:sx n="63" d="100"/>
          <a:sy n="63" d="100"/>
        </p:scale>
        <p:origin x="728" y="60"/>
      </p:cViewPr>
      <p:guideLst/>
    </p:cSldViewPr>
  </p:slideViewPr>
  <p:notesTextViewPr>
    <p:cViewPr>
      <p:scale>
        <a:sx n="1" d="1"/>
        <a:sy n="1" d="1"/>
      </p:scale>
      <p:origin x="0" y="0"/>
    </p:cViewPr>
  </p:notesTextViewPr>
  <p:sorterViewPr>
    <p:cViewPr>
      <p:scale>
        <a:sx n="100" d="100"/>
        <a:sy n="100" d="100"/>
      </p:scale>
      <p:origin x="0" y="-41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5-13T12:58:23.805" idx="1">
    <p:pos x="10" y="10"/>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683C6E-C920-4B08-96E7-94CFD06631B0}" type="datetimeFigureOut">
              <a:rPr lang="en-US" smtClean="0"/>
              <a:t>6/11/2020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195355-A424-4404-8D1F-AC6B1B629874}" type="slidenum">
              <a:rPr lang="en-US" smtClean="0"/>
              <a:t>‹#›</a:t>
            </a:fld>
            <a:endParaRPr lang="en-US"/>
          </a:p>
        </p:txBody>
      </p:sp>
    </p:spTree>
    <p:extLst>
      <p:ext uri="{BB962C8B-B14F-4D97-AF65-F5344CB8AC3E}">
        <p14:creationId xmlns:p14="http://schemas.microsoft.com/office/powerpoint/2010/main" val="3824903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0D8003-AE47-4112-9D79-65548902D48B}" type="slidenum">
              <a:rPr lang="en-US" smtClean="0"/>
              <a:t>6</a:t>
            </a:fld>
            <a:endParaRPr lang="en-US"/>
          </a:p>
        </p:txBody>
      </p:sp>
    </p:spTree>
    <p:extLst>
      <p:ext uri="{BB962C8B-B14F-4D97-AF65-F5344CB8AC3E}">
        <p14:creationId xmlns:p14="http://schemas.microsoft.com/office/powerpoint/2010/main" val="749479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06A5232-464D-4BFF-8798-9C7A65FA65B7}"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6C02C-E353-44FC-A391-6AA4A9821FA3}" type="slidenum">
              <a:rPr lang="en-US" smtClean="0"/>
              <a:t>‹#›</a:t>
            </a:fld>
            <a:endParaRPr lang="en-US"/>
          </a:p>
        </p:txBody>
      </p:sp>
    </p:spTree>
    <p:extLst>
      <p:ext uri="{BB962C8B-B14F-4D97-AF65-F5344CB8AC3E}">
        <p14:creationId xmlns:p14="http://schemas.microsoft.com/office/powerpoint/2010/main" val="533277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6A5232-464D-4BFF-8798-9C7A65FA65B7}"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6C02C-E353-44FC-A391-6AA4A9821FA3}" type="slidenum">
              <a:rPr lang="en-US" smtClean="0"/>
              <a:t>‹#›</a:t>
            </a:fld>
            <a:endParaRPr lang="en-US"/>
          </a:p>
        </p:txBody>
      </p:sp>
    </p:spTree>
    <p:extLst>
      <p:ext uri="{BB962C8B-B14F-4D97-AF65-F5344CB8AC3E}">
        <p14:creationId xmlns:p14="http://schemas.microsoft.com/office/powerpoint/2010/main" val="1927211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6A5232-464D-4BFF-8798-9C7A65FA65B7}"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6C02C-E353-44FC-A391-6AA4A9821FA3}" type="slidenum">
              <a:rPr lang="en-US" smtClean="0"/>
              <a:t>‹#›</a:t>
            </a:fld>
            <a:endParaRPr lang="en-US"/>
          </a:p>
        </p:txBody>
      </p:sp>
    </p:spTree>
    <p:extLst>
      <p:ext uri="{BB962C8B-B14F-4D97-AF65-F5344CB8AC3E}">
        <p14:creationId xmlns:p14="http://schemas.microsoft.com/office/powerpoint/2010/main" val="459552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6A5232-464D-4BFF-8798-9C7A65FA65B7}"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6C02C-E353-44FC-A391-6AA4A9821FA3}" type="slidenum">
              <a:rPr lang="en-US" smtClean="0"/>
              <a:t>‹#›</a:t>
            </a:fld>
            <a:endParaRPr lang="en-US"/>
          </a:p>
        </p:txBody>
      </p:sp>
    </p:spTree>
    <p:extLst>
      <p:ext uri="{BB962C8B-B14F-4D97-AF65-F5344CB8AC3E}">
        <p14:creationId xmlns:p14="http://schemas.microsoft.com/office/powerpoint/2010/main" val="3861867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6A5232-464D-4BFF-8798-9C7A65FA65B7}"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6C02C-E353-44FC-A391-6AA4A9821FA3}" type="slidenum">
              <a:rPr lang="en-US" smtClean="0"/>
              <a:t>‹#›</a:t>
            </a:fld>
            <a:endParaRPr lang="en-US"/>
          </a:p>
        </p:txBody>
      </p:sp>
    </p:spTree>
    <p:extLst>
      <p:ext uri="{BB962C8B-B14F-4D97-AF65-F5344CB8AC3E}">
        <p14:creationId xmlns:p14="http://schemas.microsoft.com/office/powerpoint/2010/main" val="578471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6A5232-464D-4BFF-8798-9C7A65FA65B7}" type="datetimeFigureOut">
              <a:rPr lang="en-US" smtClean="0"/>
              <a:t>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36C02C-E353-44FC-A391-6AA4A9821FA3}" type="slidenum">
              <a:rPr lang="en-US" smtClean="0"/>
              <a:t>‹#›</a:t>
            </a:fld>
            <a:endParaRPr lang="en-US"/>
          </a:p>
        </p:txBody>
      </p:sp>
    </p:spTree>
    <p:extLst>
      <p:ext uri="{BB962C8B-B14F-4D97-AF65-F5344CB8AC3E}">
        <p14:creationId xmlns:p14="http://schemas.microsoft.com/office/powerpoint/2010/main" val="874131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6A5232-464D-4BFF-8798-9C7A65FA65B7}" type="datetimeFigureOut">
              <a:rPr lang="en-US" smtClean="0"/>
              <a:t>6/11/2020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36C02C-E353-44FC-A391-6AA4A9821FA3}" type="slidenum">
              <a:rPr lang="en-US" smtClean="0"/>
              <a:t>‹#›</a:t>
            </a:fld>
            <a:endParaRPr lang="en-US"/>
          </a:p>
        </p:txBody>
      </p:sp>
    </p:spTree>
    <p:extLst>
      <p:ext uri="{BB962C8B-B14F-4D97-AF65-F5344CB8AC3E}">
        <p14:creationId xmlns:p14="http://schemas.microsoft.com/office/powerpoint/2010/main" val="1697580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6A5232-464D-4BFF-8798-9C7A65FA65B7}" type="datetimeFigureOut">
              <a:rPr lang="en-US" smtClean="0"/>
              <a:t>6/11/2020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36C02C-E353-44FC-A391-6AA4A9821FA3}" type="slidenum">
              <a:rPr lang="en-US" smtClean="0"/>
              <a:t>‹#›</a:t>
            </a:fld>
            <a:endParaRPr lang="en-US"/>
          </a:p>
        </p:txBody>
      </p:sp>
    </p:spTree>
    <p:extLst>
      <p:ext uri="{BB962C8B-B14F-4D97-AF65-F5344CB8AC3E}">
        <p14:creationId xmlns:p14="http://schemas.microsoft.com/office/powerpoint/2010/main" val="1420990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6A5232-464D-4BFF-8798-9C7A65FA65B7}" type="datetimeFigureOut">
              <a:rPr lang="en-US" smtClean="0"/>
              <a:t>6/11/2020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36C02C-E353-44FC-A391-6AA4A9821FA3}" type="slidenum">
              <a:rPr lang="en-US" smtClean="0"/>
              <a:t>‹#›</a:t>
            </a:fld>
            <a:endParaRPr lang="en-US"/>
          </a:p>
        </p:txBody>
      </p:sp>
    </p:spTree>
    <p:extLst>
      <p:ext uri="{BB962C8B-B14F-4D97-AF65-F5344CB8AC3E}">
        <p14:creationId xmlns:p14="http://schemas.microsoft.com/office/powerpoint/2010/main" val="3098422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6A5232-464D-4BFF-8798-9C7A65FA65B7}" type="datetimeFigureOut">
              <a:rPr lang="en-US" smtClean="0"/>
              <a:t>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36C02C-E353-44FC-A391-6AA4A9821FA3}" type="slidenum">
              <a:rPr lang="en-US" smtClean="0"/>
              <a:t>‹#›</a:t>
            </a:fld>
            <a:endParaRPr lang="en-US"/>
          </a:p>
        </p:txBody>
      </p:sp>
    </p:spTree>
    <p:extLst>
      <p:ext uri="{BB962C8B-B14F-4D97-AF65-F5344CB8AC3E}">
        <p14:creationId xmlns:p14="http://schemas.microsoft.com/office/powerpoint/2010/main" val="2804508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6A5232-464D-4BFF-8798-9C7A65FA65B7}" type="datetimeFigureOut">
              <a:rPr lang="en-US" smtClean="0"/>
              <a:t>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36C02C-E353-44FC-A391-6AA4A9821FA3}" type="slidenum">
              <a:rPr lang="en-US" smtClean="0"/>
              <a:t>‹#›</a:t>
            </a:fld>
            <a:endParaRPr lang="en-US"/>
          </a:p>
        </p:txBody>
      </p:sp>
    </p:spTree>
    <p:extLst>
      <p:ext uri="{BB962C8B-B14F-4D97-AF65-F5344CB8AC3E}">
        <p14:creationId xmlns:p14="http://schemas.microsoft.com/office/powerpoint/2010/main" val="1851375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6A5232-464D-4BFF-8798-9C7A65FA65B7}" type="datetimeFigureOut">
              <a:rPr lang="en-US" smtClean="0"/>
              <a:t>6/11/2020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36C02C-E353-44FC-A391-6AA4A9821FA3}" type="slidenum">
              <a:rPr lang="en-US" smtClean="0"/>
              <a:t>‹#›</a:t>
            </a:fld>
            <a:endParaRPr lang="en-US"/>
          </a:p>
        </p:txBody>
      </p:sp>
    </p:spTree>
    <p:extLst>
      <p:ext uri="{BB962C8B-B14F-4D97-AF65-F5344CB8AC3E}">
        <p14:creationId xmlns:p14="http://schemas.microsoft.com/office/powerpoint/2010/main" val="3236043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7.xml"/><Relationship Id="rId5" Type="http://schemas.openxmlformats.org/officeDocument/2006/relationships/image" Target="../media/image30.emf"/><Relationship Id="rId4" Type="http://schemas.openxmlformats.org/officeDocument/2006/relationships/image" Target="../media/image29.emf"/></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36.png"/><Relationship Id="rId7" Type="http://schemas.openxmlformats.org/officeDocument/2006/relationships/image" Target="../media/image40.emf"/><Relationship Id="rId2" Type="http://schemas.openxmlformats.org/officeDocument/2006/relationships/image" Target="../media/image35.emf"/><Relationship Id="rId1" Type="http://schemas.openxmlformats.org/officeDocument/2006/relationships/slideLayout" Target="../slideLayouts/slideLayout7.xml"/><Relationship Id="rId6" Type="http://schemas.openxmlformats.org/officeDocument/2006/relationships/image" Target="../media/image39.emf"/><Relationship Id="rId5" Type="http://schemas.openxmlformats.org/officeDocument/2006/relationships/image" Target="../media/image38.emf"/><Relationship Id="rId10" Type="http://schemas.openxmlformats.org/officeDocument/2006/relationships/image" Target="../media/image43.emf"/><Relationship Id="rId4" Type="http://schemas.openxmlformats.org/officeDocument/2006/relationships/image" Target="../media/image37.emf"/><Relationship Id="rId9" Type="http://schemas.openxmlformats.org/officeDocument/2006/relationships/image" Target="../media/image42.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emf"/><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mailto:rokirose@nc.rr.com"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image" Target="../media/image11.emf"/><Relationship Id="rId1" Type="http://schemas.openxmlformats.org/officeDocument/2006/relationships/slideLayout" Target="../slideLayouts/slideLayout7.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0100" y="770596"/>
            <a:ext cx="9323614" cy="1200329"/>
          </a:xfrm>
          <a:prstGeom prst="rect">
            <a:avLst/>
          </a:prstGeom>
        </p:spPr>
        <p:txBody>
          <a:bodyPr wrap="square">
            <a:spAutoFit/>
          </a:bodyPr>
          <a:lstStyle/>
          <a:p>
            <a:r>
              <a:rPr lang="en-US" sz="7200" b="1" dirty="0">
                <a:latin typeface="Segoe Print" panose="02000600000000000000" pitchFamily="2" charset="0"/>
              </a:rPr>
              <a:t>Chemical</a:t>
            </a:r>
            <a:r>
              <a:rPr lang="en-US" sz="6600" b="1" dirty="0">
                <a:latin typeface="Segoe Print" panose="02000600000000000000" pitchFamily="2" charset="0"/>
              </a:rPr>
              <a:t> Safety</a:t>
            </a:r>
            <a:endParaRPr lang="en-US" sz="6600" dirty="0">
              <a:latin typeface="Segoe Print" panose="02000600000000000000" pitchFamily="2" charset="0"/>
            </a:endParaRPr>
          </a:p>
        </p:txBody>
      </p:sp>
      <p:pic>
        <p:nvPicPr>
          <p:cNvPr id="19458" name="Picture 2" descr="C:\Users\MOYCN\Pictures\2013\_MG_76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2114141"/>
            <a:ext cx="1992483" cy="30004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08730" y="4500517"/>
            <a:ext cx="2609670" cy="1754326"/>
          </a:xfrm>
          <a:prstGeom prst="rect">
            <a:avLst/>
          </a:prstGeom>
          <a:noFill/>
        </p:spPr>
        <p:txBody>
          <a:bodyPr wrap="square" rtlCol="0">
            <a:spAutoFit/>
          </a:bodyPr>
          <a:lstStyle/>
          <a:p>
            <a:r>
              <a:rPr lang="en-US" sz="2800" b="1" dirty="0"/>
              <a:t>Don Myers, PhD</a:t>
            </a:r>
          </a:p>
          <a:p>
            <a:r>
              <a:rPr lang="en-US" sz="2000" b="1" dirty="0"/>
              <a:t>Consulting </a:t>
            </a:r>
            <a:r>
              <a:rPr lang="en-US" sz="2000" b="1" dirty="0" err="1"/>
              <a:t>Rosarian</a:t>
            </a:r>
            <a:endParaRPr lang="en-US" sz="2000" b="1" dirty="0"/>
          </a:p>
          <a:p>
            <a:r>
              <a:rPr lang="en-US" sz="2000" b="1" dirty="0"/>
              <a:t>Master Rosarian</a:t>
            </a:r>
          </a:p>
          <a:p>
            <a:endParaRPr lang="en-US" sz="2000" b="1" dirty="0"/>
          </a:p>
          <a:p>
            <a:r>
              <a:rPr lang="en-US" sz="2000" b="1" dirty="0"/>
              <a:t>May 2020</a:t>
            </a:r>
          </a:p>
        </p:txBody>
      </p:sp>
    </p:spTree>
    <p:extLst>
      <p:ext uri="{BB962C8B-B14F-4D97-AF65-F5344CB8AC3E}">
        <p14:creationId xmlns:p14="http://schemas.microsoft.com/office/powerpoint/2010/main" val="3122535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43" y="220663"/>
            <a:ext cx="9363076"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403" y="1040152"/>
            <a:ext cx="9363076" cy="140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6813" y="2309574"/>
            <a:ext cx="11002963" cy="353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753070" y="2608391"/>
            <a:ext cx="2683874" cy="1569660"/>
          </a:xfrm>
          <a:prstGeom prst="rect">
            <a:avLst/>
          </a:prstGeom>
          <a:solidFill>
            <a:schemeClr val="accent2">
              <a:lumMod val="60000"/>
              <a:lumOff val="40000"/>
            </a:schemeClr>
          </a:solidFill>
        </p:spPr>
        <p:txBody>
          <a:bodyPr wrap="square" rtlCol="0">
            <a:spAutoFit/>
          </a:bodyPr>
          <a:lstStyle/>
          <a:p>
            <a:pPr algn="ctr"/>
            <a:endParaRPr lang="en-US" sz="1600" dirty="0">
              <a:solidFill>
                <a:schemeClr val="bg1"/>
              </a:solidFill>
              <a:latin typeface="Segoe Print" panose="02000600000000000000" pitchFamily="2" charset="0"/>
            </a:endParaRPr>
          </a:p>
          <a:p>
            <a:pPr algn="ctr"/>
            <a:r>
              <a:rPr lang="en-US" sz="1600" dirty="0">
                <a:solidFill>
                  <a:schemeClr val="bg1"/>
                </a:solidFill>
                <a:latin typeface="Segoe Print" panose="02000600000000000000" pitchFamily="2" charset="0"/>
              </a:rPr>
              <a:t>1 Danger: Poison</a:t>
            </a:r>
          </a:p>
          <a:p>
            <a:pPr algn="ctr"/>
            <a:r>
              <a:rPr lang="en-US" sz="1600" dirty="0">
                <a:solidFill>
                  <a:schemeClr val="bg1"/>
                </a:solidFill>
                <a:latin typeface="Segoe Print" panose="02000600000000000000" pitchFamily="2" charset="0"/>
              </a:rPr>
              <a:t>Highly toxic, less than 1 tsp</a:t>
            </a:r>
          </a:p>
          <a:p>
            <a:pPr algn="ctr"/>
            <a:endParaRPr lang="en-US" sz="1600" dirty="0">
              <a:solidFill>
                <a:schemeClr val="bg1"/>
              </a:solidFill>
              <a:latin typeface="Segoe Print" panose="02000600000000000000" pitchFamily="2" charset="0"/>
            </a:endParaRPr>
          </a:p>
          <a:p>
            <a:pPr algn="ctr"/>
            <a:endParaRPr lang="en-US" sz="1600" dirty="0">
              <a:solidFill>
                <a:schemeClr val="bg1"/>
              </a:solidFill>
              <a:latin typeface="Segoe Print" panose="02000600000000000000" pitchFamily="2" charset="0"/>
            </a:endParaRPr>
          </a:p>
        </p:txBody>
      </p:sp>
      <p:pic>
        <p:nvPicPr>
          <p:cNvPr id="13319"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43" y="2625476"/>
            <a:ext cx="59277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05042" y="4355263"/>
            <a:ext cx="2436558" cy="1354217"/>
          </a:xfrm>
          <a:prstGeom prst="rect">
            <a:avLst/>
          </a:prstGeom>
          <a:solidFill>
            <a:schemeClr val="accent1">
              <a:lumMod val="60000"/>
              <a:lumOff val="40000"/>
            </a:schemeClr>
          </a:solidFill>
        </p:spPr>
        <p:txBody>
          <a:bodyPr wrap="square" rtlCol="0">
            <a:spAutoFit/>
          </a:bodyPr>
          <a:lstStyle/>
          <a:p>
            <a:endParaRPr lang="en-US" sz="1600" dirty="0">
              <a:latin typeface="Segoe Print" panose="02000600000000000000" pitchFamily="2" charset="0"/>
            </a:endParaRPr>
          </a:p>
          <a:p>
            <a:endParaRPr lang="en-US" sz="1600" dirty="0">
              <a:latin typeface="Segoe Print" panose="02000600000000000000" pitchFamily="2" charset="0"/>
            </a:endParaRPr>
          </a:p>
          <a:p>
            <a:r>
              <a:rPr lang="en-US" sz="1600" dirty="0">
                <a:latin typeface="Segoe Print" panose="02000600000000000000" pitchFamily="2" charset="0"/>
              </a:rPr>
              <a:t>   No signal word</a:t>
            </a:r>
          </a:p>
          <a:p>
            <a:endParaRPr lang="en-US" sz="1600" dirty="0">
              <a:latin typeface="Segoe Print" panose="02000600000000000000" pitchFamily="2" charset="0"/>
            </a:endParaRPr>
          </a:p>
          <a:p>
            <a:endParaRPr lang="en-US" dirty="0">
              <a:latin typeface="Segoe Print" panose="02000600000000000000" pitchFamily="2" charset="0"/>
            </a:endParaRPr>
          </a:p>
        </p:txBody>
      </p:sp>
    </p:spTree>
    <p:extLst>
      <p:ext uri="{BB962C8B-B14F-4D97-AF65-F5344CB8AC3E}">
        <p14:creationId xmlns:p14="http://schemas.microsoft.com/office/powerpoint/2010/main" val="2360455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36550"/>
            <a:ext cx="10515600" cy="1325563"/>
          </a:xfrm>
        </p:spPr>
        <p:txBody>
          <a:bodyPr/>
          <a:lstStyle/>
          <a:p>
            <a:r>
              <a:rPr lang="en-US" dirty="0">
                <a:latin typeface="Segoe Print" panose="02000600000000000000" pitchFamily="2" charset="0"/>
              </a:rPr>
              <a:t>The Choice is Yours</a:t>
            </a:r>
          </a:p>
        </p:txBody>
      </p:sp>
      <p:sp>
        <p:nvSpPr>
          <p:cNvPr id="5" name="Content Placeholder 4"/>
          <p:cNvSpPr>
            <a:spLocks noGrp="1"/>
          </p:cNvSpPr>
          <p:nvPr>
            <p:ph idx="1"/>
          </p:nvPr>
        </p:nvSpPr>
        <p:spPr>
          <a:xfrm>
            <a:off x="76200" y="1381126"/>
            <a:ext cx="9906000" cy="3367528"/>
          </a:xfrm>
        </p:spPr>
        <p:txBody>
          <a:bodyPr/>
          <a:lstStyle/>
          <a:p>
            <a:r>
              <a:rPr lang="en-US" dirty="0"/>
              <a:t>Make an informed recommendation</a:t>
            </a:r>
          </a:p>
          <a:p>
            <a:r>
              <a:rPr lang="en-US" dirty="0"/>
              <a:t>Consider all possible solutions before making a recommendation</a:t>
            </a:r>
          </a:p>
          <a:p>
            <a:r>
              <a:rPr lang="en-US" dirty="0"/>
              <a:t>Beware of anecdotal recommendations without backing</a:t>
            </a:r>
          </a:p>
          <a:p>
            <a:r>
              <a:rPr lang="en-US" dirty="0"/>
              <a:t>Consult and abide by the label—the LAW</a:t>
            </a:r>
          </a:p>
          <a:p>
            <a:endParaRPr lang="en-US" dirty="0"/>
          </a:p>
        </p:txBody>
      </p:sp>
      <p:pic>
        <p:nvPicPr>
          <p:cNvPr id="18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605654"/>
            <a:ext cx="1905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9597" y="3605654"/>
            <a:ext cx="188630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7348" y="3653286"/>
            <a:ext cx="189331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2111" y="3653286"/>
            <a:ext cx="1905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4905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726" y="1898135"/>
            <a:ext cx="7958138"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2421" y="1313661"/>
            <a:ext cx="896937"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587" y="2945089"/>
            <a:ext cx="8677276" cy="1219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72724" y="4001067"/>
            <a:ext cx="16638276" cy="428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7710" y="4184307"/>
            <a:ext cx="8077200" cy="1091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6400" y="5144815"/>
            <a:ext cx="9363076" cy="26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6"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5435844"/>
            <a:ext cx="8258102" cy="135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7"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53586" y="6433660"/>
            <a:ext cx="9363076"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8"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4481" y="172252"/>
            <a:ext cx="5927725"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5898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F67EDC-8E06-4DC0-BAE3-7484077ECEF4}"/>
              </a:ext>
            </a:extLst>
          </p:cNvPr>
          <p:cNvSpPr/>
          <p:nvPr/>
        </p:nvSpPr>
        <p:spPr>
          <a:xfrm>
            <a:off x="152400" y="734785"/>
            <a:ext cx="9906001" cy="5816977"/>
          </a:xfrm>
          <a:prstGeom prst="rect">
            <a:avLst/>
          </a:prstGeom>
        </p:spPr>
        <p:txBody>
          <a:bodyPr wrap="square">
            <a:spAutoFit/>
          </a:bodyPr>
          <a:lstStyle/>
          <a:p>
            <a:r>
              <a:rPr lang="en-US" sz="6000" b="1" dirty="0">
                <a:solidFill>
                  <a:schemeClr val="accent1"/>
                </a:solidFill>
                <a:latin typeface="Lucida Handwriting" panose="03010101010101010101" pitchFamily="66" charset="0"/>
              </a:rPr>
              <a:t>Lethal Dose</a:t>
            </a:r>
            <a:r>
              <a:rPr lang="en-US" sz="4800" b="1" dirty="0">
                <a:solidFill>
                  <a:schemeClr val="accent1"/>
                </a:solidFill>
                <a:latin typeface="Lucida Handwriting" panose="03010101010101010101" pitchFamily="66" charset="0"/>
              </a:rPr>
              <a:t>--LD 50</a:t>
            </a:r>
          </a:p>
          <a:p>
            <a:endParaRPr lang="en-US" sz="4800" b="1" dirty="0"/>
          </a:p>
          <a:p>
            <a:r>
              <a:rPr lang="en-US" sz="4400" b="1" dirty="0"/>
              <a:t>Amount of chemical/pesticide which kills 50% of the test subjects (</a:t>
            </a:r>
            <a:r>
              <a:rPr lang="en-US" sz="4400" b="1" dirty="0" err="1"/>
              <a:t>eg.</a:t>
            </a:r>
            <a:r>
              <a:rPr lang="en-US" sz="4400" b="1" dirty="0"/>
              <a:t> insect targets)</a:t>
            </a:r>
          </a:p>
          <a:p>
            <a:r>
              <a:rPr lang="en-US" sz="4400" b="1" dirty="0"/>
              <a:t>The </a:t>
            </a:r>
            <a:r>
              <a:rPr lang="en-US" sz="4400" b="1" dirty="0">
                <a:solidFill>
                  <a:srgbClr val="FF0000"/>
                </a:solidFill>
              </a:rPr>
              <a:t>lower</a:t>
            </a:r>
            <a:r>
              <a:rPr lang="en-US" sz="4400" b="1" dirty="0"/>
              <a:t> the LD 50 the </a:t>
            </a:r>
            <a:r>
              <a:rPr lang="en-US" sz="4400" b="1" dirty="0">
                <a:solidFill>
                  <a:srgbClr val="FF0000"/>
                </a:solidFill>
              </a:rPr>
              <a:t>more toxic </a:t>
            </a:r>
            <a:r>
              <a:rPr lang="en-US" sz="4400" b="1" dirty="0"/>
              <a:t>the chemical.  The </a:t>
            </a:r>
            <a:r>
              <a:rPr lang="en-US" sz="4400" b="1" dirty="0">
                <a:solidFill>
                  <a:srgbClr val="00B050"/>
                </a:solidFill>
              </a:rPr>
              <a:t>higher</a:t>
            </a:r>
            <a:r>
              <a:rPr lang="en-US" sz="4400" b="1" dirty="0"/>
              <a:t> the LD 50, the </a:t>
            </a:r>
            <a:r>
              <a:rPr lang="en-US" sz="4400" b="1" dirty="0">
                <a:solidFill>
                  <a:srgbClr val="00B050"/>
                </a:solidFill>
              </a:rPr>
              <a:t>lower</a:t>
            </a:r>
            <a:r>
              <a:rPr lang="en-US" sz="4400" b="1" dirty="0"/>
              <a:t> the toxicity.</a:t>
            </a:r>
            <a:endParaRPr lang="en-US" sz="5400" dirty="0"/>
          </a:p>
        </p:txBody>
      </p:sp>
    </p:spTree>
    <p:extLst>
      <p:ext uri="{BB962C8B-B14F-4D97-AF65-F5344CB8AC3E}">
        <p14:creationId xmlns:p14="http://schemas.microsoft.com/office/powerpoint/2010/main" val="3248920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6E743-5152-49AF-ACB7-00080F090F14}"/>
              </a:ext>
            </a:extLst>
          </p:cNvPr>
          <p:cNvSpPr>
            <a:spLocks noGrp="1"/>
          </p:cNvSpPr>
          <p:nvPr>
            <p:ph type="title"/>
          </p:nvPr>
        </p:nvSpPr>
        <p:spPr/>
        <p:txBody>
          <a:bodyPr/>
          <a:lstStyle/>
          <a:p>
            <a:r>
              <a:rPr lang="en-US" b="1" dirty="0">
                <a:solidFill>
                  <a:srgbClr val="FF0000"/>
                </a:solidFill>
                <a:latin typeface="Bradley Hand ITC" panose="03070402050302030203" pitchFamily="66" charset="0"/>
              </a:rPr>
              <a:t>Ros-E-IQ (Environmental Impact Quotient)</a:t>
            </a:r>
          </a:p>
        </p:txBody>
      </p:sp>
      <p:sp>
        <p:nvSpPr>
          <p:cNvPr id="3" name="Content Placeholder 2">
            <a:extLst>
              <a:ext uri="{FF2B5EF4-FFF2-40B4-BE49-F238E27FC236}">
                <a16:creationId xmlns:a16="http://schemas.microsoft.com/office/drawing/2014/main" id="{8DCD217C-5B1B-4D58-85E3-44869367585C}"/>
              </a:ext>
            </a:extLst>
          </p:cNvPr>
          <p:cNvSpPr>
            <a:spLocks noGrp="1"/>
          </p:cNvSpPr>
          <p:nvPr>
            <p:ph idx="1"/>
          </p:nvPr>
        </p:nvSpPr>
        <p:spPr>
          <a:xfrm>
            <a:off x="838201" y="1825624"/>
            <a:ext cx="7218679" cy="4920615"/>
          </a:xfrm>
        </p:spPr>
        <p:txBody>
          <a:bodyPr>
            <a:normAutofit fontScale="92500" lnSpcReduction="10000"/>
          </a:bodyPr>
          <a:lstStyle/>
          <a:p>
            <a:r>
              <a:rPr lang="en-US" dirty="0"/>
              <a:t>A number from 10-100 (Dr. Gillman’s research)</a:t>
            </a:r>
          </a:p>
          <a:p>
            <a:endParaRPr lang="en-US" dirty="0"/>
          </a:p>
          <a:p>
            <a:r>
              <a:rPr lang="en-US" dirty="0"/>
              <a:t>Summarizes the toxicity of chemical to natural enemies, wildlife, humans, exposure, aquatic and terrestrial effects </a:t>
            </a:r>
          </a:p>
          <a:p>
            <a:endParaRPr lang="en-US" dirty="0"/>
          </a:p>
          <a:p>
            <a:r>
              <a:rPr lang="en-US" dirty="0"/>
              <a:t>The higher the number the greater the impact (&lt;25 desirable) </a:t>
            </a:r>
          </a:p>
          <a:p>
            <a:endParaRPr lang="en-US" dirty="0"/>
          </a:p>
          <a:p>
            <a:r>
              <a:rPr lang="en-US" dirty="0"/>
              <a:t>Objective: Evaluate field use of pesticides on roses and those in individual gardens</a:t>
            </a:r>
          </a:p>
          <a:p>
            <a:r>
              <a:rPr lang="en-US" b="1" dirty="0">
                <a:solidFill>
                  <a:srgbClr val="FF0000"/>
                </a:solidFill>
              </a:rPr>
              <a:t>www.pacificrosesociety.org</a:t>
            </a:r>
          </a:p>
          <a:p>
            <a:endParaRPr lang="en-US" dirty="0"/>
          </a:p>
          <a:p>
            <a:endParaRPr lang="en-US" dirty="0"/>
          </a:p>
        </p:txBody>
      </p:sp>
    </p:spTree>
    <p:extLst>
      <p:ext uri="{BB962C8B-B14F-4D97-AF65-F5344CB8AC3E}">
        <p14:creationId xmlns:p14="http://schemas.microsoft.com/office/powerpoint/2010/main" val="2737792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BB01A-BEAE-4D4C-B471-8AC037F95358}"/>
              </a:ext>
            </a:extLst>
          </p:cNvPr>
          <p:cNvSpPr>
            <a:spLocks noGrp="1"/>
          </p:cNvSpPr>
          <p:nvPr>
            <p:ph type="title"/>
          </p:nvPr>
        </p:nvSpPr>
        <p:spPr>
          <a:xfrm>
            <a:off x="838200" y="161925"/>
            <a:ext cx="10515600" cy="1325563"/>
          </a:xfrm>
        </p:spPr>
        <p:txBody>
          <a:bodyPr>
            <a:normAutofit/>
          </a:bodyPr>
          <a:lstStyle/>
          <a:p>
            <a:r>
              <a:rPr lang="en-US" sz="4000" b="1" dirty="0"/>
              <a:t>Field Use Rating of Rose Care Products (R-E-IQ)</a:t>
            </a:r>
          </a:p>
        </p:txBody>
      </p:sp>
      <p:graphicFrame>
        <p:nvGraphicFramePr>
          <p:cNvPr id="6" name="Table 6">
            <a:extLst>
              <a:ext uri="{FF2B5EF4-FFF2-40B4-BE49-F238E27FC236}">
                <a16:creationId xmlns:a16="http://schemas.microsoft.com/office/drawing/2014/main" id="{769A22F4-97F0-402B-B7EC-6AE72CE80B74}"/>
              </a:ext>
            </a:extLst>
          </p:cNvPr>
          <p:cNvGraphicFramePr>
            <a:graphicFrameLocks noGrp="1"/>
          </p:cNvGraphicFramePr>
          <p:nvPr>
            <p:ph idx="1"/>
            <p:extLst>
              <p:ext uri="{D42A27DB-BD31-4B8C-83A1-F6EECF244321}">
                <p14:modId xmlns:p14="http://schemas.microsoft.com/office/powerpoint/2010/main" val="3191919524"/>
              </p:ext>
            </p:extLst>
          </p:nvPr>
        </p:nvGraphicFramePr>
        <p:xfrm>
          <a:off x="223520" y="1246505"/>
          <a:ext cx="8097519" cy="5806440"/>
        </p:xfrm>
        <a:graphic>
          <a:graphicData uri="http://schemas.openxmlformats.org/drawingml/2006/table">
            <a:tbl>
              <a:tblPr firstRow="1" bandRow="1">
                <a:tableStyleId>{5C22544A-7EE6-4342-B048-85BDC9FD1C3A}</a:tableStyleId>
              </a:tblPr>
              <a:tblGrid>
                <a:gridCol w="2200645">
                  <a:extLst>
                    <a:ext uri="{9D8B030D-6E8A-4147-A177-3AD203B41FA5}">
                      <a16:colId xmlns:a16="http://schemas.microsoft.com/office/drawing/2014/main" val="3437241224"/>
                    </a:ext>
                  </a:extLst>
                </a:gridCol>
                <a:gridCol w="2948437">
                  <a:extLst>
                    <a:ext uri="{9D8B030D-6E8A-4147-A177-3AD203B41FA5}">
                      <a16:colId xmlns:a16="http://schemas.microsoft.com/office/drawing/2014/main" val="1022037278"/>
                    </a:ext>
                  </a:extLst>
                </a:gridCol>
                <a:gridCol w="2948437">
                  <a:extLst>
                    <a:ext uri="{9D8B030D-6E8A-4147-A177-3AD203B41FA5}">
                      <a16:colId xmlns:a16="http://schemas.microsoft.com/office/drawing/2014/main" val="738178813"/>
                    </a:ext>
                  </a:extLst>
                </a:gridCol>
              </a:tblGrid>
              <a:tr h="561975">
                <a:tc>
                  <a:txBody>
                    <a:bodyPr/>
                    <a:lstStyle/>
                    <a:p>
                      <a:r>
                        <a:rPr lang="en-US" dirty="0">
                          <a:solidFill>
                            <a:schemeClr val="tx1"/>
                          </a:solidFill>
                        </a:rPr>
                        <a:t>Common Name</a:t>
                      </a:r>
                    </a:p>
                  </a:txBody>
                  <a:tcPr/>
                </a:tc>
                <a:tc>
                  <a:txBody>
                    <a:bodyPr/>
                    <a:lstStyle/>
                    <a:p>
                      <a:r>
                        <a:rPr lang="en-US" dirty="0">
                          <a:solidFill>
                            <a:schemeClr val="tx1"/>
                          </a:solidFill>
                        </a:rPr>
                        <a:t>Trade Name</a:t>
                      </a:r>
                    </a:p>
                  </a:txBody>
                  <a:tcPr/>
                </a:tc>
                <a:tc>
                  <a:txBody>
                    <a:bodyPr/>
                    <a:lstStyle/>
                    <a:p>
                      <a:r>
                        <a:rPr lang="en-US" dirty="0">
                          <a:solidFill>
                            <a:schemeClr val="tx1"/>
                          </a:solidFill>
                        </a:rPr>
                        <a:t>EIQ</a:t>
                      </a:r>
                    </a:p>
                  </a:txBody>
                  <a:tcPr/>
                </a:tc>
                <a:extLst>
                  <a:ext uri="{0D108BD9-81ED-4DB2-BD59-A6C34878D82A}">
                    <a16:rowId xmlns:a16="http://schemas.microsoft.com/office/drawing/2014/main" val="1782182299"/>
                  </a:ext>
                </a:extLst>
              </a:tr>
              <a:tr h="396240">
                <a:tc>
                  <a:txBody>
                    <a:bodyPr/>
                    <a:lstStyle/>
                    <a:p>
                      <a:r>
                        <a:rPr lang="en-US" dirty="0">
                          <a:solidFill>
                            <a:srgbClr val="00B050"/>
                          </a:solidFill>
                        </a:rPr>
                        <a:t>Bacillus</a:t>
                      </a:r>
                    </a:p>
                  </a:txBody>
                  <a:tcPr/>
                </a:tc>
                <a:tc>
                  <a:txBody>
                    <a:bodyPr/>
                    <a:lstStyle/>
                    <a:p>
                      <a:r>
                        <a:rPr lang="en-US" dirty="0">
                          <a:solidFill>
                            <a:srgbClr val="00B050"/>
                          </a:solidFill>
                        </a:rPr>
                        <a:t>Serenade </a:t>
                      </a:r>
                      <a:r>
                        <a:rPr lang="en-US" dirty="0" err="1">
                          <a:solidFill>
                            <a:srgbClr val="00B050"/>
                          </a:solidFill>
                        </a:rPr>
                        <a:t>Biofungicide</a:t>
                      </a:r>
                      <a:endParaRPr lang="en-US" dirty="0">
                        <a:solidFill>
                          <a:srgbClr val="00B050"/>
                        </a:solidFill>
                      </a:endParaRPr>
                    </a:p>
                  </a:txBody>
                  <a:tcPr/>
                </a:tc>
                <a:tc>
                  <a:txBody>
                    <a:bodyPr/>
                    <a:lstStyle/>
                    <a:p>
                      <a:r>
                        <a:rPr lang="en-US" b="1" dirty="0">
                          <a:solidFill>
                            <a:srgbClr val="00B050"/>
                          </a:solidFill>
                        </a:rPr>
                        <a:t>7.6</a:t>
                      </a:r>
                    </a:p>
                  </a:txBody>
                  <a:tcPr/>
                </a:tc>
                <a:extLst>
                  <a:ext uri="{0D108BD9-81ED-4DB2-BD59-A6C34878D82A}">
                    <a16:rowId xmlns:a16="http://schemas.microsoft.com/office/drawing/2014/main" val="2009041222"/>
                  </a:ext>
                </a:extLst>
              </a:tr>
              <a:tr h="470535">
                <a:tc>
                  <a:txBody>
                    <a:bodyPr/>
                    <a:lstStyle/>
                    <a:p>
                      <a:r>
                        <a:rPr lang="en-US" dirty="0">
                          <a:solidFill>
                            <a:srgbClr val="00B050"/>
                          </a:solidFill>
                        </a:rPr>
                        <a:t>Potassium bicarbonate</a:t>
                      </a:r>
                    </a:p>
                  </a:txBody>
                  <a:tcPr/>
                </a:tc>
                <a:tc>
                  <a:txBody>
                    <a:bodyPr/>
                    <a:lstStyle/>
                    <a:p>
                      <a:r>
                        <a:rPr lang="en-US" dirty="0" err="1">
                          <a:solidFill>
                            <a:srgbClr val="00B050"/>
                          </a:solidFill>
                        </a:rPr>
                        <a:t>GreenCure</a:t>
                      </a:r>
                      <a:endParaRPr lang="en-US" dirty="0">
                        <a:solidFill>
                          <a:srgbClr val="00B050"/>
                        </a:solidFill>
                      </a:endParaRPr>
                    </a:p>
                  </a:txBody>
                  <a:tcPr/>
                </a:tc>
                <a:tc>
                  <a:txBody>
                    <a:bodyPr/>
                    <a:lstStyle/>
                    <a:p>
                      <a:r>
                        <a:rPr lang="en-US" b="1" dirty="0">
                          <a:solidFill>
                            <a:srgbClr val="00B050"/>
                          </a:solidFill>
                        </a:rPr>
                        <a:t>8</a:t>
                      </a:r>
                    </a:p>
                  </a:txBody>
                  <a:tcPr/>
                </a:tc>
                <a:extLst>
                  <a:ext uri="{0D108BD9-81ED-4DB2-BD59-A6C34878D82A}">
                    <a16:rowId xmlns:a16="http://schemas.microsoft.com/office/drawing/2014/main" val="3995861901"/>
                  </a:ext>
                </a:extLst>
              </a:tr>
              <a:tr h="370840">
                <a:tc>
                  <a:txBody>
                    <a:bodyPr/>
                    <a:lstStyle/>
                    <a:p>
                      <a:r>
                        <a:rPr lang="en-US" dirty="0">
                          <a:solidFill>
                            <a:srgbClr val="FF0000"/>
                          </a:solidFill>
                        </a:rPr>
                        <a:t>Fosetyl AL</a:t>
                      </a:r>
                    </a:p>
                  </a:txBody>
                  <a:tcPr/>
                </a:tc>
                <a:tc>
                  <a:txBody>
                    <a:bodyPr/>
                    <a:lstStyle/>
                    <a:p>
                      <a:r>
                        <a:rPr lang="en-US" dirty="0" err="1">
                          <a:solidFill>
                            <a:srgbClr val="FF0000"/>
                          </a:solidFill>
                        </a:rPr>
                        <a:t>Aliette</a:t>
                      </a:r>
                      <a:endParaRPr lang="en-US" dirty="0">
                        <a:solidFill>
                          <a:srgbClr val="FF0000"/>
                        </a:solidFill>
                      </a:endParaRPr>
                    </a:p>
                  </a:txBody>
                  <a:tcPr/>
                </a:tc>
                <a:tc>
                  <a:txBody>
                    <a:bodyPr/>
                    <a:lstStyle/>
                    <a:p>
                      <a:r>
                        <a:rPr lang="en-US" b="1" dirty="0">
                          <a:solidFill>
                            <a:srgbClr val="FF0000"/>
                          </a:solidFill>
                        </a:rPr>
                        <a:t>11.3</a:t>
                      </a:r>
                    </a:p>
                  </a:txBody>
                  <a:tcPr/>
                </a:tc>
                <a:extLst>
                  <a:ext uri="{0D108BD9-81ED-4DB2-BD59-A6C34878D82A}">
                    <a16:rowId xmlns:a16="http://schemas.microsoft.com/office/drawing/2014/main" val="2973694783"/>
                  </a:ext>
                </a:extLst>
              </a:tr>
              <a:tr h="370840">
                <a:tc>
                  <a:txBody>
                    <a:bodyPr/>
                    <a:lstStyle/>
                    <a:p>
                      <a:r>
                        <a:rPr lang="en-US" dirty="0">
                          <a:solidFill>
                            <a:srgbClr val="FF0000"/>
                          </a:solidFill>
                        </a:rPr>
                        <a:t>mancozeb</a:t>
                      </a:r>
                    </a:p>
                  </a:txBody>
                  <a:tcPr/>
                </a:tc>
                <a:tc>
                  <a:txBody>
                    <a:bodyPr/>
                    <a:lstStyle/>
                    <a:p>
                      <a:r>
                        <a:rPr lang="en-US" dirty="0" err="1">
                          <a:solidFill>
                            <a:srgbClr val="FF0000"/>
                          </a:solidFill>
                        </a:rPr>
                        <a:t>Manzate</a:t>
                      </a:r>
                      <a:r>
                        <a:rPr lang="en-US" dirty="0">
                          <a:solidFill>
                            <a:srgbClr val="FF0000"/>
                          </a:solidFill>
                        </a:rPr>
                        <a:t> M45</a:t>
                      </a:r>
                    </a:p>
                  </a:txBody>
                  <a:tcPr/>
                </a:tc>
                <a:tc>
                  <a:txBody>
                    <a:bodyPr/>
                    <a:lstStyle/>
                    <a:p>
                      <a:r>
                        <a:rPr lang="en-US" b="1" dirty="0">
                          <a:solidFill>
                            <a:srgbClr val="FF0000"/>
                          </a:solidFill>
                        </a:rPr>
                        <a:t>14.6</a:t>
                      </a:r>
                    </a:p>
                  </a:txBody>
                  <a:tcPr/>
                </a:tc>
                <a:extLst>
                  <a:ext uri="{0D108BD9-81ED-4DB2-BD59-A6C34878D82A}">
                    <a16:rowId xmlns:a16="http://schemas.microsoft.com/office/drawing/2014/main" val="2231125900"/>
                  </a:ext>
                </a:extLst>
              </a:tr>
              <a:tr h="370840">
                <a:tc>
                  <a:txBody>
                    <a:bodyPr/>
                    <a:lstStyle/>
                    <a:p>
                      <a:r>
                        <a:rPr lang="en-US" dirty="0" err="1">
                          <a:solidFill>
                            <a:srgbClr val="FF0000"/>
                          </a:solidFill>
                        </a:rPr>
                        <a:t>captan</a:t>
                      </a:r>
                      <a:endParaRPr lang="en-US" dirty="0">
                        <a:solidFill>
                          <a:srgbClr val="FF0000"/>
                        </a:solidFill>
                      </a:endParaRPr>
                    </a:p>
                  </a:txBody>
                  <a:tcPr/>
                </a:tc>
                <a:tc>
                  <a:txBody>
                    <a:bodyPr/>
                    <a:lstStyle/>
                    <a:p>
                      <a:r>
                        <a:rPr lang="en-US" dirty="0" err="1">
                          <a:solidFill>
                            <a:srgbClr val="FF0000"/>
                          </a:solidFill>
                        </a:rPr>
                        <a:t>Captan</a:t>
                      </a:r>
                      <a:endParaRPr lang="en-US" dirty="0">
                        <a:solidFill>
                          <a:srgbClr val="FF0000"/>
                        </a:solidFill>
                      </a:endParaRPr>
                    </a:p>
                  </a:txBody>
                  <a:tcPr/>
                </a:tc>
                <a:tc>
                  <a:txBody>
                    <a:bodyPr/>
                    <a:lstStyle/>
                    <a:p>
                      <a:r>
                        <a:rPr lang="en-US" b="1" dirty="0">
                          <a:solidFill>
                            <a:srgbClr val="FF0000"/>
                          </a:solidFill>
                        </a:rPr>
                        <a:t>15.8</a:t>
                      </a:r>
                    </a:p>
                  </a:txBody>
                  <a:tcPr/>
                </a:tc>
                <a:extLst>
                  <a:ext uri="{0D108BD9-81ED-4DB2-BD59-A6C34878D82A}">
                    <a16:rowId xmlns:a16="http://schemas.microsoft.com/office/drawing/2014/main" val="77229020"/>
                  </a:ext>
                </a:extLst>
              </a:tr>
              <a:tr h="370840">
                <a:tc>
                  <a:txBody>
                    <a:bodyPr/>
                    <a:lstStyle/>
                    <a:p>
                      <a:r>
                        <a:rPr lang="en-US" dirty="0">
                          <a:solidFill>
                            <a:srgbClr val="FF0000"/>
                          </a:solidFill>
                        </a:rPr>
                        <a:t>thiophanate methyl</a:t>
                      </a:r>
                    </a:p>
                  </a:txBody>
                  <a:tcPr/>
                </a:tc>
                <a:tc>
                  <a:txBody>
                    <a:bodyPr/>
                    <a:lstStyle/>
                    <a:p>
                      <a:r>
                        <a:rPr lang="en-US" dirty="0" err="1">
                          <a:solidFill>
                            <a:srgbClr val="FF0000"/>
                          </a:solidFill>
                        </a:rPr>
                        <a:t>Clearys</a:t>
                      </a:r>
                      <a:endParaRPr lang="en-US" dirty="0">
                        <a:solidFill>
                          <a:srgbClr val="FF0000"/>
                        </a:solidFill>
                      </a:endParaRPr>
                    </a:p>
                  </a:txBody>
                  <a:tcPr/>
                </a:tc>
                <a:tc>
                  <a:txBody>
                    <a:bodyPr/>
                    <a:lstStyle/>
                    <a:p>
                      <a:r>
                        <a:rPr lang="en-US" b="1" dirty="0">
                          <a:solidFill>
                            <a:srgbClr val="FF0000"/>
                          </a:solidFill>
                        </a:rPr>
                        <a:t>22.4</a:t>
                      </a:r>
                    </a:p>
                  </a:txBody>
                  <a:tcPr/>
                </a:tc>
                <a:extLst>
                  <a:ext uri="{0D108BD9-81ED-4DB2-BD59-A6C34878D82A}">
                    <a16:rowId xmlns:a16="http://schemas.microsoft.com/office/drawing/2014/main" val="519536902"/>
                  </a:ext>
                </a:extLst>
              </a:tr>
              <a:tr h="504825">
                <a:tc>
                  <a:txBody>
                    <a:bodyPr/>
                    <a:lstStyle/>
                    <a:p>
                      <a:r>
                        <a:rPr lang="en-US" dirty="0">
                          <a:solidFill>
                            <a:srgbClr val="FF0000"/>
                          </a:solidFill>
                        </a:rPr>
                        <a:t>propiconazole</a:t>
                      </a:r>
                    </a:p>
                  </a:txBody>
                  <a:tcPr/>
                </a:tc>
                <a:tc>
                  <a:txBody>
                    <a:bodyPr/>
                    <a:lstStyle/>
                    <a:p>
                      <a:r>
                        <a:rPr lang="en-US" dirty="0">
                          <a:solidFill>
                            <a:srgbClr val="FF0000"/>
                          </a:solidFill>
                        </a:rPr>
                        <a:t>Banner MAX/Honor Guard</a:t>
                      </a:r>
                    </a:p>
                  </a:txBody>
                  <a:tcPr/>
                </a:tc>
                <a:tc>
                  <a:txBody>
                    <a:bodyPr/>
                    <a:lstStyle/>
                    <a:p>
                      <a:r>
                        <a:rPr lang="en-US" dirty="0">
                          <a:solidFill>
                            <a:srgbClr val="FF0000"/>
                          </a:solidFill>
                        </a:rPr>
                        <a:t>27.5</a:t>
                      </a:r>
                    </a:p>
                  </a:txBody>
                  <a:tcPr/>
                </a:tc>
                <a:extLst>
                  <a:ext uri="{0D108BD9-81ED-4DB2-BD59-A6C34878D82A}">
                    <a16:rowId xmlns:a16="http://schemas.microsoft.com/office/drawing/2014/main" val="533499598"/>
                  </a:ext>
                </a:extLst>
              </a:tr>
              <a:tr h="370840">
                <a:tc>
                  <a:txBody>
                    <a:bodyPr/>
                    <a:lstStyle/>
                    <a:p>
                      <a:r>
                        <a:rPr lang="en-US" dirty="0">
                          <a:solidFill>
                            <a:srgbClr val="FF0000"/>
                          </a:solidFill>
                        </a:rPr>
                        <a:t>myclobutanil</a:t>
                      </a:r>
                    </a:p>
                  </a:txBody>
                  <a:tcPr/>
                </a:tc>
                <a:tc>
                  <a:txBody>
                    <a:bodyPr/>
                    <a:lstStyle/>
                    <a:p>
                      <a:r>
                        <a:rPr lang="en-US" dirty="0" err="1">
                          <a:solidFill>
                            <a:srgbClr val="FF0000"/>
                          </a:solidFill>
                        </a:rPr>
                        <a:t>Immunox</a:t>
                      </a:r>
                      <a:endParaRPr lang="en-US" dirty="0">
                        <a:solidFill>
                          <a:srgbClr val="FF0000"/>
                        </a:solidFill>
                      </a:endParaRPr>
                    </a:p>
                  </a:txBody>
                  <a:tcPr/>
                </a:tc>
                <a:tc>
                  <a:txBody>
                    <a:bodyPr/>
                    <a:lstStyle/>
                    <a:p>
                      <a:r>
                        <a:rPr lang="en-US" dirty="0">
                          <a:solidFill>
                            <a:srgbClr val="FF0000"/>
                          </a:solidFill>
                        </a:rPr>
                        <a:t>29.4</a:t>
                      </a:r>
                    </a:p>
                  </a:txBody>
                  <a:tcPr/>
                </a:tc>
                <a:extLst>
                  <a:ext uri="{0D108BD9-81ED-4DB2-BD59-A6C34878D82A}">
                    <a16:rowId xmlns:a16="http://schemas.microsoft.com/office/drawing/2014/main" val="3184881658"/>
                  </a:ext>
                </a:extLst>
              </a:tr>
              <a:tr h="370840">
                <a:tc>
                  <a:txBody>
                    <a:bodyPr/>
                    <a:lstStyle/>
                    <a:p>
                      <a:r>
                        <a:rPr lang="en-US" dirty="0" err="1">
                          <a:solidFill>
                            <a:srgbClr val="FF0000"/>
                          </a:solidFill>
                        </a:rPr>
                        <a:t>trifloxystrobin</a:t>
                      </a:r>
                      <a:endParaRPr lang="en-US" dirty="0">
                        <a:solidFill>
                          <a:srgbClr val="FF0000"/>
                        </a:solidFill>
                      </a:endParaRPr>
                    </a:p>
                  </a:txBody>
                  <a:tcPr/>
                </a:tc>
                <a:tc>
                  <a:txBody>
                    <a:bodyPr/>
                    <a:lstStyle/>
                    <a:p>
                      <a:r>
                        <a:rPr lang="en-US" dirty="0">
                          <a:solidFill>
                            <a:srgbClr val="FF0000"/>
                          </a:solidFill>
                        </a:rPr>
                        <a:t>Compass</a:t>
                      </a:r>
                    </a:p>
                  </a:txBody>
                  <a:tcPr/>
                </a:tc>
                <a:tc>
                  <a:txBody>
                    <a:bodyPr/>
                    <a:lstStyle/>
                    <a:p>
                      <a:r>
                        <a:rPr lang="en-US" dirty="0">
                          <a:solidFill>
                            <a:srgbClr val="FF0000"/>
                          </a:solidFill>
                        </a:rPr>
                        <a:t>30.9</a:t>
                      </a:r>
                    </a:p>
                  </a:txBody>
                  <a:tcPr/>
                </a:tc>
                <a:extLst>
                  <a:ext uri="{0D108BD9-81ED-4DB2-BD59-A6C34878D82A}">
                    <a16:rowId xmlns:a16="http://schemas.microsoft.com/office/drawing/2014/main" val="3192599376"/>
                  </a:ext>
                </a:extLst>
              </a:tr>
              <a:tr h="370840">
                <a:tc>
                  <a:txBody>
                    <a:bodyPr/>
                    <a:lstStyle/>
                    <a:p>
                      <a:r>
                        <a:rPr lang="en-US" dirty="0">
                          <a:solidFill>
                            <a:srgbClr val="FF0000"/>
                          </a:solidFill>
                        </a:rPr>
                        <a:t>chlorothalonil</a:t>
                      </a:r>
                    </a:p>
                  </a:txBody>
                  <a:tcPr/>
                </a:tc>
                <a:tc>
                  <a:txBody>
                    <a:bodyPr/>
                    <a:lstStyle/>
                    <a:p>
                      <a:r>
                        <a:rPr lang="en-US" dirty="0" err="1">
                          <a:solidFill>
                            <a:srgbClr val="FF0000"/>
                          </a:solidFill>
                        </a:rPr>
                        <a:t>Daconil</a:t>
                      </a:r>
                      <a:endParaRPr lang="en-US" dirty="0">
                        <a:solidFill>
                          <a:srgbClr val="FF0000"/>
                        </a:solidFill>
                      </a:endParaRPr>
                    </a:p>
                  </a:txBody>
                  <a:tcPr/>
                </a:tc>
                <a:tc>
                  <a:txBody>
                    <a:bodyPr/>
                    <a:lstStyle/>
                    <a:p>
                      <a:r>
                        <a:rPr lang="en-US" dirty="0">
                          <a:solidFill>
                            <a:srgbClr val="FF0000"/>
                          </a:solidFill>
                        </a:rPr>
                        <a:t>40.1</a:t>
                      </a:r>
                    </a:p>
                  </a:txBody>
                  <a:tcPr/>
                </a:tc>
                <a:extLst>
                  <a:ext uri="{0D108BD9-81ED-4DB2-BD59-A6C34878D82A}">
                    <a16:rowId xmlns:a16="http://schemas.microsoft.com/office/drawing/2014/main" val="3753209826"/>
                  </a:ext>
                </a:extLst>
              </a:tr>
              <a:tr h="321945">
                <a:tc>
                  <a:txBody>
                    <a:bodyPr/>
                    <a:lstStyle/>
                    <a:p>
                      <a:r>
                        <a:rPr lang="en-US" dirty="0">
                          <a:solidFill>
                            <a:srgbClr val="FF0000"/>
                          </a:solidFill>
                        </a:rPr>
                        <a:t>tebuconazole</a:t>
                      </a:r>
                    </a:p>
                  </a:txBody>
                  <a:tcPr/>
                </a:tc>
                <a:tc>
                  <a:txBody>
                    <a:bodyPr/>
                    <a:lstStyle/>
                    <a:p>
                      <a:r>
                        <a:rPr lang="en-US" dirty="0">
                          <a:solidFill>
                            <a:srgbClr val="FF0000"/>
                          </a:solidFill>
                        </a:rPr>
                        <a:t>Bayer Disease Control</a:t>
                      </a:r>
                    </a:p>
                  </a:txBody>
                  <a:tcPr/>
                </a:tc>
                <a:tc>
                  <a:txBody>
                    <a:bodyPr/>
                    <a:lstStyle/>
                    <a:p>
                      <a:r>
                        <a:rPr lang="en-US" dirty="0">
                          <a:solidFill>
                            <a:srgbClr val="FF0000"/>
                          </a:solidFill>
                        </a:rPr>
                        <a:t>40.3</a:t>
                      </a:r>
                    </a:p>
                  </a:txBody>
                  <a:tcPr/>
                </a:tc>
                <a:extLst>
                  <a:ext uri="{0D108BD9-81ED-4DB2-BD59-A6C34878D82A}">
                    <a16:rowId xmlns:a16="http://schemas.microsoft.com/office/drawing/2014/main" val="2788081833"/>
                  </a:ext>
                </a:extLst>
              </a:tr>
              <a:tr h="370840">
                <a:tc>
                  <a:txBody>
                    <a:bodyPr/>
                    <a:lstStyle/>
                    <a:p>
                      <a:r>
                        <a:rPr lang="en-US" dirty="0">
                          <a:solidFill>
                            <a:srgbClr val="00B050"/>
                          </a:solidFill>
                        </a:rPr>
                        <a:t>sulfur</a:t>
                      </a:r>
                    </a:p>
                  </a:txBody>
                  <a:tcPr/>
                </a:tc>
                <a:tc>
                  <a:txBody>
                    <a:bodyPr/>
                    <a:lstStyle/>
                    <a:p>
                      <a:r>
                        <a:rPr lang="en-US" dirty="0">
                          <a:solidFill>
                            <a:srgbClr val="00B050"/>
                          </a:solidFill>
                        </a:rPr>
                        <a:t>Safer Garden Fungicide</a:t>
                      </a:r>
                    </a:p>
                  </a:txBody>
                  <a:tcPr/>
                </a:tc>
                <a:tc>
                  <a:txBody>
                    <a:bodyPr/>
                    <a:lstStyle/>
                    <a:p>
                      <a:r>
                        <a:rPr lang="en-US" dirty="0">
                          <a:solidFill>
                            <a:srgbClr val="00B050"/>
                          </a:solidFill>
                        </a:rPr>
                        <a:t>45.5</a:t>
                      </a:r>
                    </a:p>
                  </a:txBody>
                  <a:tcPr/>
                </a:tc>
                <a:extLst>
                  <a:ext uri="{0D108BD9-81ED-4DB2-BD59-A6C34878D82A}">
                    <a16:rowId xmlns:a16="http://schemas.microsoft.com/office/drawing/2014/main" val="139631222"/>
                  </a:ext>
                </a:extLst>
              </a:tr>
              <a:tr h="370840">
                <a:tc>
                  <a:txBody>
                    <a:bodyPr/>
                    <a:lstStyle/>
                    <a:p>
                      <a:r>
                        <a:rPr lang="en-US" dirty="0">
                          <a:solidFill>
                            <a:srgbClr val="FF0000"/>
                          </a:solidFill>
                        </a:rPr>
                        <a:t>copper</a:t>
                      </a:r>
                    </a:p>
                  </a:txBody>
                  <a:tcPr/>
                </a:tc>
                <a:tc>
                  <a:txBody>
                    <a:bodyPr/>
                    <a:lstStyle/>
                    <a:p>
                      <a:r>
                        <a:rPr lang="en-US" dirty="0">
                          <a:solidFill>
                            <a:srgbClr val="FF0000"/>
                          </a:solidFill>
                        </a:rPr>
                        <a:t>Bordeaux</a:t>
                      </a:r>
                    </a:p>
                  </a:txBody>
                  <a:tcPr/>
                </a:tc>
                <a:tc>
                  <a:txBody>
                    <a:bodyPr/>
                    <a:lstStyle/>
                    <a:p>
                      <a:r>
                        <a:rPr lang="en-US" dirty="0">
                          <a:solidFill>
                            <a:srgbClr val="FF0000"/>
                          </a:solidFill>
                        </a:rPr>
                        <a:t>67.7</a:t>
                      </a:r>
                    </a:p>
                  </a:txBody>
                  <a:tcPr/>
                </a:tc>
                <a:extLst>
                  <a:ext uri="{0D108BD9-81ED-4DB2-BD59-A6C34878D82A}">
                    <a16:rowId xmlns:a16="http://schemas.microsoft.com/office/drawing/2014/main" val="3061075485"/>
                  </a:ext>
                </a:extLst>
              </a:tr>
            </a:tbl>
          </a:graphicData>
        </a:graphic>
      </p:graphicFrame>
    </p:spTree>
    <p:extLst>
      <p:ext uri="{BB962C8B-B14F-4D97-AF65-F5344CB8AC3E}">
        <p14:creationId xmlns:p14="http://schemas.microsoft.com/office/powerpoint/2010/main" val="1632489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84480" y="1165086"/>
            <a:ext cx="3733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676400" y="457200"/>
            <a:ext cx="5994400" cy="707886"/>
          </a:xfrm>
          <a:prstGeom prst="rect">
            <a:avLst/>
          </a:prstGeom>
          <a:noFill/>
        </p:spPr>
        <p:txBody>
          <a:bodyPr wrap="square" rtlCol="0">
            <a:spAutoFit/>
          </a:bodyPr>
          <a:lstStyle/>
          <a:p>
            <a:r>
              <a:rPr lang="en-US" sz="4000" b="1" dirty="0">
                <a:latin typeface="Segoe Print" panose="02000600000000000000" pitchFamily="2" charset="0"/>
              </a:rPr>
              <a:t>Safety First!!</a:t>
            </a: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4673600" y="1509046"/>
            <a:ext cx="21050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4561841" y="4187006"/>
            <a:ext cx="2651759" cy="2213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2" name="Picture 2" descr="C:\Users\MOYCN\Pictures\2010 NIKON all photos\2010 NIKON all photos 19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4480" y="4053842"/>
            <a:ext cx="3733800" cy="2482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025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2195" y="296757"/>
            <a:ext cx="7798195"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595" y="2270761"/>
            <a:ext cx="9363076"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843281" y="2947036"/>
            <a:ext cx="2539999" cy="305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8526CADB-2245-428A-A2A0-C09532991836}"/>
              </a:ext>
            </a:extLst>
          </p:cNvPr>
          <p:cNvSpPr/>
          <p:nvPr/>
        </p:nvSpPr>
        <p:spPr>
          <a:xfrm>
            <a:off x="2600961" y="2947036"/>
            <a:ext cx="4937760" cy="1569660"/>
          </a:xfrm>
          <a:prstGeom prst="rect">
            <a:avLst/>
          </a:prstGeom>
        </p:spPr>
        <p:txBody>
          <a:bodyPr wrap="square">
            <a:spAutoFit/>
          </a:bodyPr>
          <a:lstStyle/>
          <a:p>
            <a:r>
              <a:rPr lang="en-US" sz="2400" b="1" dirty="0"/>
              <a:t>Review yearly</a:t>
            </a:r>
          </a:p>
          <a:p>
            <a:r>
              <a:rPr lang="en-US" sz="2400" b="1" dirty="0"/>
              <a:t>Review when buying a new container</a:t>
            </a:r>
          </a:p>
          <a:p>
            <a:r>
              <a:rPr lang="en-US" sz="2400" b="1" dirty="0"/>
              <a:t>Review at rose society meetings/CR meetings</a:t>
            </a:r>
          </a:p>
        </p:txBody>
      </p:sp>
    </p:spTree>
    <p:extLst>
      <p:ext uri="{BB962C8B-B14F-4D97-AF65-F5344CB8AC3E}">
        <p14:creationId xmlns:p14="http://schemas.microsoft.com/office/powerpoint/2010/main" val="1302493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8120" y="427204"/>
            <a:ext cx="8905240" cy="1325563"/>
          </a:xfrm>
        </p:spPr>
        <p:txBody>
          <a:bodyPr/>
          <a:lstStyle/>
          <a:p>
            <a:r>
              <a:rPr lang="en-US" dirty="0">
                <a:solidFill>
                  <a:srgbClr val="FF0000"/>
                </a:solidFill>
                <a:latin typeface="Segoe Print" panose="02000600000000000000" pitchFamily="2" charset="0"/>
              </a:rPr>
              <a:t>What’s on a label?</a:t>
            </a:r>
          </a:p>
        </p:txBody>
      </p:sp>
      <p:sp>
        <p:nvSpPr>
          <p:cNvPr id="7" name="Content Placeholder 6"/>
          <p:cNvSpPr>
            <a:spLocks noGrp="1"/>
          </p:cNvSpPr>
          <p:nvPr>
            <p:ph idx="1"/>
          </p:nvPr>
        </p:nvSpPr>
        <p:spPr>
          <a:xfrm>
            <a:off x="515913" y="1524000"/>
            <a:ext cx="8800807" cy="3914074"/>
          </a:xfrm>
        </p:spPr>
        <p:txBody>
          <a:bodyPr>
            <a:normAutofit lnSpcReduction="10000"/>
          </a:bodyPr>
          <a:lstStyle/>
          <a:p>
            <a:r>
              <a:rPr lang="en-US" dirty="0"/>
              <a:t>Active ingredient information (%)</a:t>
            </a:r>
          </a:p>
          <a:p>
            <a:r>
              <a:rPr lang="en-US" dirty="0"/>
              <a:t>Signal Word—Caution e.g.</a:t>
            </a:r>
          </a:p>
          <a:p>
            <a:r>
              <a:rPr lang="en-US" dirty="0"/>
              <a:t>First Aid Statement</a:t>
            </a:r>
          </a:p>
          <a:p>
            <a:r>
              <a:rPr lang="en-US" dirty="0"/>
              <a:t>Environmental hazards</a:t>
            </a:r>
          </a:p>
          <a:p>
            <a:r>
              <a:rPr lang="en-US" dirty="0"/>
              <a:t>Description of where to use</a:t>
            </a:r>
          </a:p>
          <a:p>
            <a:r>
              <a:rPr lang="en-US" dirty="0"/>
              <a:t>Use directions</a:t>
            </a:r>
          </a:p>
          <a:p>
            <a:r>
              <a:rPr lang="en-US" dirty="0"/>
              <a:t>Mixing instructions</a:t>
            </a:r>
          </a:p>
          <a:p>
            <a:r>
              <a:rPr lang="en-US" dirty="0"/>
              <a:t>Storage and disposal</a:t>
            </a:r>
          </a:p>
        </p:txBody>
      </p:sp>
      <p:sp>
        <p:nvSpPr>
          <p:cNvPr id="8" name="TextBox 7"/>
          <p:cNvSpPr txBox="1"/>
          <p:nvPr/>
        </p:nvSpPr>
        <p:spPr>
          <a:xfrm>
            <a:off x="76201" y="5625385"/>
            <a:ext cx="8800807" cy="707886"/>
          </a:xfrm>
          <a:prstGeom prst="rect">
            <a:avLst/>
          </a:prstGeom>
          <a:noFill/>
        </p:spPr>
        <p:txBody>
          <a:bodyPr wrap="none" rtlCol="0">
            <a:spAutoFit/>
          </a:bodyPr>
          <a:lstStyle/>
          <a:p>
            <a:r>
              <a:rPr lang="en-US" sz="2000" dirty="0">
                <a:solidFill>
                  <a:srgbClr val="FF0000"/>
                </a:solidFill>
                <a:latin typeface="Segoe Print" panose="02000600000000000000" pitchFamily="2" charset="0"/>
              </a:rPr>
              <a:t>Some language is mandated by EPA.  Other language is proposed </a:t>
            </a:r>
          </a:p>
          <a:p>
            <a:r>
              <a:rPr lang="en-US" sz="2000" dirty="0">
                <a:solidFill>
                  <a:srgbClr val="FF0000"/>
                </a:solidFill>
                <a:latin typeface="Segoe Print" panose="02000600000000000000" pitchFamily="2" charset="0"/>
              </a:rPr>
              <a:t>by the manufacturer and negotiated with EPA. </a:t>
            </a:r>
          </a:p>
        </p:txBody>
      </p:sp>
    </p:spTree>
    <p:extLst>
      <p:ext uri="{BB962C8B-B14F-4D97-AF65-F5344CB8AC3E}">
        <p14:creationId xmlns:p14="http://schemas.microsoft.com/office/powerpoint/2010/main" val="3964086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1522" y="449999"/>
            <a:ext cx="7772400" cy="956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712" y="1463040"/>
            <a:ext cx="34321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4963" y="1622159"/>
            <a:ext cx="3691152" cy="319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522" y="4750731"/>
            <a:ext cx="4907449" cy="1878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712" y="4886050"/>
            <a:ext cx="658813"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4715" y="4571207"/>
            <a:ext cx="1775234" cy="1523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0848" y="4750731"/>
            <a:ext cx="1447224" cy="1348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4222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550" y="209550"/>
            <a:ext cx="8534400" cy="549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2537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00024"/>
            <a:ext cx="9363076"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999" y="4653281"/>
            <a:ext cx="6231574" cy="2131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8854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 y="236537"/>
            <a:ext cx="10515600" cy="1325563"/>
          </a:xfrm>
        </p:spPr>
        <p:txBody>
          <a:bodyPr>
            <a:normAutofit/>
          </a:bodyPr>
          <a:lstStyle/>
          <a:p>
            <a:r>
              <a:rPr lang="en-US" sz="4800" b="1" dirty="0">
                <a:solidFill>
                  <a:srgbClr val="FF0000"/>
                </a:solidFill>
                <a:latin typeface="Lucida Handwriting" panose="03010101010101010101" pitchFamily="66" charset="0"/>
              </a:rPr>
              <a:t>General Reminders</a:t>
            </a:r>
          </a:p>
        </p:txBody>
      </p:sp>
      <p:sp>
        <p:nvSpPr>
          <p:cNvPr id="3" name="Content Placeholder 2"/>
          <p:cNvSpPr>
            <a:spLocks noGrp="1"/>
          </p:cNvSpPr>
          <p:nvPr>
            <p:ph idx="1"/>
          </p:nvPr>
        </p:nvSpPr>
        <p:spPr>
          <a:xfrm>
            <a:off x="348343" y="1678622"/>
            <a:ext cx="8126185" cy="7565148"/>
          </a:xfrm>
        </p:spPr>
        <p:txBody>
          <a:bodyPr/>
          <a:lstStyle/>
          <a:p>
            <a:r>
              <a:rPr lang="en-US" dirty="0"/>
              <a:t>Identify the problem and use  proper solution</a:t>
            </a:r>
          </a:p>
          <a:p>
            <a:r>
              <a:rPr lang="en-US" dirty="0"/>
              <a:t>Avoid pesticide cocktails</a:t>
            </a:r>
          </a:p>
          <a:p>
            <a:r>
              <a:rPr lang="en-US" dirty="0"/>
              <a:t>Spray only necessary pesticides</a:t>
            </a:r>
          </a:p>
          <a:p>
            <a:r>
              <a:rPr lang="en-US" dirty="0"/>
              <a:t>Buy only what is needed for the year</a:t>
            </a:r>
          </a:p>
          <a:p>
            <a:r>
              <a:rPr lang="en-US" dirty="0"/>
              <a:t>Designate specific herbicide sprayers</a:t>
            </a:r>
          </a:p>
          <a:p>
            <a:r>
              <a:rPr lang="en-US" dirty="0"/>
              <a:t>Never store pesticides in another container</a:t>
            </a:r>
          </a:p>
          <a:p>
            <a:r>
              <a:rPr lang="en-US" dirty="0"/>
              <a:t>Water well before spraying to reduce</a:t>
            </a:r>
          </a:p>
          <a:p>
            <a:pPr marL="0" indent="0">
              <a:buNone/>
            </a:pPr>
            <a:r>
              <a:rPr lang="en-US" dirty="0"/>
              <a:t>    plant stress</a:t>
            </a:r>
          </a:p>
          <a:p>
            <a:r>
              <a:rPr lang="en-US" dirty="0"/>
              <a:t>Respect concerns of your neighbors</a:t>
            </a:r>
          </a:p>
          <a:p>
            <a:endParaRPr lang="en-US" sz="2400" dirty="0"/>
          </a:p>
          <a:p>
            <a:endParaRPr lang="en-US" dirty="0"/>
          </a:p>
          <a:p>
            <a:endParaRPr lang="en-US" dirty="0"/>
          </a:p>
          <a:p>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6063" y="2446064"/>
            <a:ext cx="2054225" cy="330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6801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6840" y="500062"/>
            <a:ext cx="10515600" cy="1325563"/>
          </a:xfrm>
        </p:spPr>
        <p:txBody>
          <a:bodyPr/>
          <a:lstStyle/>
          <a:p>
            <a:r>
              <a:rPr lang="en-US" b="1" dirty="0">
                <a:solidFill>
                  <a:srgbClr val="FF0000"/>
                </a:solidFill>
                <a:latin typeface="Lucida Handwriting" panose="03010101010101010101" pitchFamily="66" charset="0"/>
              </a:rPr>
              <a:t>Application Reminders</a:t>
            </a:r>
          </a:p>
        </p:txBody>
      </p:sp>
      <p:sp>
        <p:nvSpPr>
          <p:cNvPr id="5" name="Content Placeholder 4"/>
          <p:cNvSpPr>
            <a:spLocks noGrp="1"/>
          </p:cNvSpPr>
          <p:nvPr>
            <p:ph idx="1"/>
          </p:nvPr>
        </p:nvSpPr>
        <p:spPr>
          <a:xfrm>
            <a:off x="396240" y="1825625"/>
            <a:ext cx="10957560" cy="4351338"/>
          </a:xfrm>
        </p:spPr>
        <p:txBody>
          <a:bodyPr/>
          <a:lstStyle/>
          <a:p>
            <a:r>
              <a:rPr lang="en-US" dirty="0"/>
              <a:t>Protect yourself, children, pets, and neighbors</a:t>
            </a:r>
          </a:p>
          <a:p>
            <a:r>
              <a:rPr lang="en-US" dirty="0"/>
              <a:t>Be careful spraying on windy, hot, or rainy days</a:t>
            </a:r>
          </a:p>
          <a:p>
            <a:r>
              <a:rPr lang="en-US" dirty="0"/>
              <a:t>Spray to get good coverage      </a:t>
            </a:r>
          </a:p>
          <a:p>
            <a:r>
              <a:rPr lang="en-US" dirty="0"/>
              <a:t>Wash exposed skin immediately after spraying</a:t>
            </a:r>
          </a:p>
          <a:p>
            <a:r>
              <a:rPr lang="en-US" dirty="0"/>
              <a:t>Dispose of unused pesticides and containers safely</a:t>
            </a:r>
          </a:p>
          <a:p>
            <a:r>
              <a:rPr lang="en-US" dirty="0"/>
              <a:t>Clean and store sprayer</a:t>
            </a:r>
          </a:p>
          <a:p>
            <a:r>
              <a:rPr lang="en-US" dirty="0"/>
              <a:t>Store pesticides safely and away from children</a:t>
            </a:r>
          </a:p>
          <a:p>
            <a:endParaRPr lang="en-US" dirty="0"/>
          </a:p>
          <a:p>
            <a:endParaRPr lang="en-US" dirty="0"/>
          </a:p>
          <a:p>
            <a:endParaRPr lang="en-US" dirty="0"/>
          </a:p>
        </p:txBody>
      </p:sp>
    </p:spTree>
    <p:extLst>
      <p:ext uri="{BB962C8B-B14F-4D97-AF65-F5344CB8AC3E}">
        <p14:creationId xmlns:p14="http://schemas.microsoft.com/office/powerpoint/2010/main" val="2492622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865097"/>
            <a:ext cx="7051040" cy="1655762"/>
          </a:xfrm>
        </p:spPr>
        <p:txBody>
          <a:bodyPr>
            <a:normAutofit fontScale="92500"/>
          </a:bodyPr>
          <a:lstStyle/>
          <a:p>
            <a:r>
              <a:rPr lang="en-US" altLang="en-US" sz="3600" b="1" dirty="0">
                <a:solidFill>
                  <a:srgbClr val="FF0000"/>
                </a:solidFill>
              </a:rPr>
              <a:t>The following is a CR training exercise (scenarios) and is not based on actual situations or people</a:t>
            </a:r>
            <a:r>
              <a:rPr lang="en-US" altLang="en-US" sz="4400" b="1" dirty="0">
                <a:solidFill>
                  <a:srgbClr val="FF0000"/>
                </a:solidFill>
              </a:rPr>
              <a:t>.</a:t>
            </a:r>
          </a:p>
          <a:p>
            <a:endParaRPr lang="en-US" dirty="0"/>
          </a:p>
        </p:txBody>
      </p:sp>
    </p:spTree>
    <p:extLst>
      <p:ext uri="{BB962C8B-B14F-4D97-AF65-F5344CB8AC3E}">
        <p14:creationId xmlns:p14="http://schemas.microsoft.com/office/powerpoint/2010/main" val="1920799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b="1" dirty="0">
                <a:solidFill>
                  <a:srgbClr val="FFC000"/>
                </a:solidFill>
              </a:rPr>
              <a:t>Background</a:t>
            </a:r>
          </a:p>
        </p:txBody>
      </p:sp>
      <p:sp>
        <p:nvSpPr>
          <p:cNvPr id="3075" name="Rectangle 3"/>
          <p:cNvSpPr>
            <a:spLocks noGrp="1" noChangeArrowheads="1"/>
          </p:cNvSpPr>
          <p:nvPr>
            <p:ph type="body" idx="1"/>
          </p:nvPr>
        </p:nvSpPr>
        <p:spPr>
          <a:xfrm>
            <a:off x="838200" y="1825625"/>
            <a:ext cx="7127240" cy="4351338"/>
          </a:xfrm>
        </p:spPr>
        <p:txBody>
          <a:bodyPr/>
          <a:lstStyle/>
          <a:p>
            <a:pPr>
              <a:lnSpc>
                <a:spcPct val="90000"/>
              </a:lnSpc>
              <a:buFontTx/>
              <a:buNone/>
            </a:pPr>
            <a:r>
              <a:rPr lang="en-US" altLang="en-US" dirty="0"/>
              <a:t>	It’s 2020…Don </a:t>
            </a:r>
            <a:r>
              <a:rPr lang="en-US" altLang="en-US" dirty="0" err="1"/>
              <a:t>Nozall</a:t>
            </a:r>
            <a:r>
              <a:rPr lang="en-US" altLang="en-US" dirty="0"/>
              <a:t> is president of the Raleigh Rose Society.  Don is a fixture in the Carolina District and has been growing roses for over 50 years.  He has kept his local rose society together by being president the last 10 years.  He gives many of the programs himself and considers himself the definitive rose expert in the society by dispensing advice on all subjects to all who will listen.  </a:t>
            </a:r>
          </a:p>
        </p:txBody>
      </p:sp>
    </p:spTree>
    <p:extLst>
      <p:ext uri="{BB962C8B-B14F-4D97-AF65-F5344CB8AC3E}">
        <p14:creationId xmlns:p14="http://schemas.microsoft.com/office/powerpoint/2010/main" val="3637273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b="1" dirty="0">
                <a:solidFill>
                  <a:srgbClr val="FFC000"/>
                </a:solidFill>
              </a:rPr>
              <a:t>Background continued</a:t>
            </a:r>
          </a:p>
        </p:txBody>
      </p:sp>
      <p:sp>
        <p:nvSpPr>
          <p:cNvPr id="4099" name="Rectangle 3"/>
          <p:cNvSpPr>
            <a:spLocks noGrp="1" noChangeArrowheads="1"/>
          </p:cNvSpPr>
          <p:nvPr>
            <p:ph type="body" idx="1"/>
          </p:nvPr>
        </p:nvSpPr>
        <p:spPr>
          <a:xfrm>
            <a:off x="838200" y="1825625"/>
            <a:ext cx="7686040" cy="4351338"/>
          </a:xfrm>
        </p:spPr>
        <p:txBody>
          <a:bodyPr/>
          <a:lstStyle/>
          <a:p>
            <a:pPr>
              <a:lnSpc>
                <a:spcPct val="90000"/>
              </a:lnSpc>
              <a:buFontTx/>
              <a:buNone/>
            </a:pPr>
            <a:r>
              <a:rPr lang="en-US" altLang="en-US" dirty="0"/>
              <a:t>   Recently, a new CR, Brenda Nicely has begun to question some of the recommendations made by Don.  She has tried to discuss her concerns with him but he told her, </a:t>
            </a:r>
          </a:p>
          <a:p>
            <a:pPr>
              <a:lnSpc>
                <a:spcPct val="90000"/>
              </a:lnSpc>
              <a:buFontTx/>
              <a:buNone/>
            </a:pPr>
            <a:r>
              <a:rPr lang="en-US" altLang="en-US" b="1" dirty="0">
                <a:solidFill>
                  <a:schemeClr val="hlink"/>
                </a:solidFill>
              </a:rPr>
              <a:t>“ I’ve been growing roses since before you were born and don’t need a CR to tell me how to grow roses.  In fact, that CR program is all screwed up anyway.  I don’t need to be recertified. It’s a load of manure.  I wrote the book!”</a:t>
            </a:r>
          </a:p>
        </p:txBody>
      </p:sp>
    </p:spTree>
    <p:extLst>
      <p:ext uri="{BB962C8B-B14F-4D97-AF65-F5344CB8AC3E}">
        <p14:creationId xmlns:p14="http://schemas.microsoft.com/office/powerpoint/2010/main" val="587752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b="1" dirty="0">
                <a:solidFill>
                  <a:srgbClr val="FFC000"/>
                </a:solidFill>
              </a:rPr>
              <a:t>Background continued</a:t>
            </a:r>
          </a:p>
        </p:txBody>
      </p:sp>
      <p:sp>
        <p:nvSpPr>
          <p:cNvPr id="13315" name="Rectangle 3"/>
          <p:cNvSpPr>
            <a:spLocks noGrp="1" noChangeArrowheads="1"/>
          </p:cNvSpPr>
          <p:nvPr>
            <p:ph type="body" idx="1"/>
          </p:nvPr>
        </p:nvSpPr>
        <p:spPr>
          <a:xfrm>
            <a:off x="838200" y="1825625"/>
            <a:ext cx="7381240" cy="4351338"/>
          </a:xfrm>
        </p:spPr>
        <p:txBody>
          <a:bodyPr/>
          <a:lstStyle/>
          <a:p>
            <a:r>
              <a:rPr lang="en-US" altLang="en-US" b="1" dirty="0">
                <a:solidFill>
                  <a:schemeClr val="accent1"/>
                </a:solidFill>
              </a:rPr>
              <a:t>Brenda was understandably nervous about dealing directly with Don and decided to write a letter to the Board of the Raleigh Rose Society to document her concerns.  You are a fellow CR and the Board has asked you to help her.  The following summarizes her six major concerns.  </a:t>
            </a:r>
          </a:p>
          <a:p>
            <a:r>
              <a:rPr lang="en-US" altLang="en-US" b="1" dirty="0">
                <a:solidFill>
                  <a:schemeClr val="accent1"/>
                </a:solidFill>
              </a:rPr>
              <a:t>Additional concerns?  </a:t>
            </a:r>
          </a:p>
          <a:p>
            <a:r>
              <a:rPr lang="en-US" altLang="en-US" b="1" dirty="0">
                <a:solidFill>
                  <a:schemeClr val="accent1"/>
                </a:solidFill>
              </a:rPr>
              <a:t>How would you address him?</a:t>
            </a:r>
          </a:p>
        </p:txBody>
      </p:sp>
    </p:spTree>
    <p:extLst>
      <p:ext uri="{BB962C8B-B14F-4D97-AF65-F5344CB8AC3E}">
        <p14:creationId xmlns:p14="http://schemas.microsoft.com/office/powerpoint/2010/main" val="116071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a:solidFill>
                  <a:schemeClr val="accent2"/>
                </a:solidFill>
              </a:rPr>
              <a:t>Concern #1</a:t>
            </a:r>
          </a:p>
        </p:txBody>
      </p:sp>
      <p:sp>
        <p:nvSpPr>
          <p:cNvPr id="5123" name="Rectangle 3"/>
          <p:cNvSpPr>
            <a:spLocks noGrp="1" noChangeArrowheads="1"/>
          </p:cNvSpPr>
          <p:nvPr>
            <p:ph type="body" idx="1"/>
          </p:nvPr>
        </p:nvSpPr>
        <p:spPr>
          <a:xfrm>
            <a:off x="0" y="1937385"/>
            <a:ext cx="9042400" cy="4351338"/>
          </a:xfrm>
        </p:spPr>
        <p:txBody>
          <a:bodyPr/>
          <a:lstStyle/>
          <a:p>
            <a:pPr marL="609600" indent="-609600">
              <a:buNone/>
            </a:pPr>
            <a:r>
              <a:rPr lang="en-US" altLang="en-US" sz="2400" dirty="0"/>
              <a:t>	In a recent presentation Don </a:t>
            </a:r>
            <a:r>
              <a:rPr lang="en-US" altLang="en-US" sz="2400" dirty="0" err="1"/>
              <a:t>Nozall</a:t>
            </a:r>
            <a:r>
              <a:rPr lang="en-US" altLang="en-US" sz="2400" dirty="0"/>
              <a:t> said, </a:t>
            </a:r>
            <a:r>
              <a:rPr lang="en-US" altLang="en-US" sz="2400" b="1" dirty="0">
                <a:solidFill>
                  <a:srgbClr val="FF0000"/>
                </a:solidFill>
              </a:rPr>
              <a:t>“If it flies, it dies.  We exhibitors need to spray for bugs every week to keep the judges happy.  Controlling insects is about putting them on their backs.  I heard about a new chemical used on turf called “</a:t>
            </a:r>
            <a:r>
              <a:rPr lang="en-US" altLang="en-US" sz="2400" b="1" i="1" dirty="0">
                <a:solidFill>
                  <a:srgbClr val="FF0000"/>
                </a:solidFill>
              </a:rPr>
              <a:t>Eliminate</a:t>
            </a:r>
            <a:r>
              <a:rPr lang="en-US" altLang="en-US" sz="2400" b="1" dirty="0">
                <a:solidFill>
                  <a:srgbClr val="FF0000"/>
                </a:solidFill>
              </a:rPr>
              <a:t>” available from a local ag supplier and got a sample from my friend to try on my roses.  It is great stuff!  I’ll get a supply for the rose society.” </a:t>
            </a:r>
          </a:p>
          <a:p>
            <a:pPr marL="609600" indent="-609600">
              <a:buNone/>
            </a:pPr>
            <a:r>
              <a:rPr lang="en-US" altLang="en-US" sz="2400" dirty="0"/>
              <a:t>         Brenda suggested that you need to be careful about using insecticides and practice IPM.  </a:t>
            </a:r>
            <a:r>
              <a:rPr lang="en-US" altLang="en-US" sz="2400" b="1" dirty="0">
                <a:solidFill>
                  <a:srgbClr val="FF0000"/>
                </a:solidFill>
              </a:rPr>
              <a:t>Don said those organic things just don’t work. </a:t>
            </a:r>
          </a:p>
          <a:p>
            <a:pPr marL="609600" indent="-609600">
              <a:buNone/>
            </a:pPr>
            <a:r>
              <a:rPr lang="en-US" altLang="en-US" sz="2400" dirty="0">
                <a:solidFill>
                  <a:srgbClr val="FF0000"/>
                </a:solidFill>
              </a:rPr>
              <a:t>         </a:t>
            </a:r>
            <a:r>
              <a:rPr lang="en-US" altLang="en-US" sz="2400" dirty="0"/>
              <a:t>How would you address Don?</a:t>
            </a:r>
          </a:p>
        </p:txBody>
      </p:sp>
    </p:spTree>
    <p:extLst>
      <p:ext uri="{BB962C8B-B14F-4D97-AF65-F5344CB8AC3E}">
        <p14:creationId xmlns:p14="http://schemas.microsoft.com/office/powerpoint/2010/main" val="2210175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solidFill>
                  <a:schemeClr val="accent2"/>
                </a:solidFill>
              </a:rPr>
              <a:t>Concern #2</a:t>
            </a:r>
          </a:p>
        </p:txBody>
      </p:sp>
      <p:sp>
        <p:nvSpPr>
          <p:cNvPr id="6147" name="Rectangle 3"/>
          <p:cNvSpPr>
            <a:spLocks noGrp="1" noChangeArrowheads="1"/>
          </p:cNvSpPr>
          <p:nvPr>
            <p:ph type="body" idx="1"/>
          </p:nvPr>
        </p:nvSpPr>
        <p:spPr>
          <a:xfrm>
            <a:off x="838200" y="1825625"/>
            <a:ext cx="8112760" cy="4351338"/>
          </a:xfrm>
        </p:spPr>
        <p:txBody>
          <a:bodyPr>
            <a:normAutofit fontScale="92500" lnSpcReduction="10000"/>
          </a:bodyPr>
          <a:lstStyle/>
          <a:p>
            <a:pPr marL="609600" indent="-609600">
              <a:lnSpc>
                <a:spcPct val="80000"/>
              </a:lnSpc>
              <a:buNone/>
            </a:pPr>
            <a:r>
              <a:rPr lang="en-US" altLang="en-US" sz="2400" dirty="0"/>
              <a:t>	Don </a:t>
            </a:r>
            <a:r>
              <a:rPr lang="en-US" altLang="en-US" sz="2400" dirty="0" err="1"/>
              <a:t>Nozall</a:t>
            </a:r>
            <a:r>
              <a:rPr lang="en-US" altLang="en-US" sz="2400" dirty="0"/>
              <a:t> bought a supply of Bayer’s miticide, </a:t>
            </a:r>
            <a:r>
              <a:rPr lang="en-US" altLang="en-US" sz="2400" i="1" dirty="0"/>
              <a:t>Forbid</a:t>
            </a:r>
            <a:r>
              <a:rPr lang="en-US" altLang="en-US" sz="2400" dirty="0"/>
              <a:t>, from an on-line supplier.  It is registered on roses and is very active, killing both adult and egg stages according to the company.  He paid nearly $300 for that bottle and decided to subdivide the bottle into 10 samples for members of his rose society.  When Brenda suggested that he shouldn’t do this, he told her, </a:t>
            </a:r>
          </a:p>
          <a:p>
            <a:pPr marL="609600" indent="-609600">
              <a:lnSpc>
                <a:spcPct val="80000"/>
              </a:lnSpc>
              <a:buNone/>
            </a:pPr>
            <a:r>
              <a:rPr lang="en-US" altLang="en-US" sz="2400" dirty="0"/>
              <a:t>        </a:t>
            </a:r>
          </a:p>
          <a:p>
            <a:pPr marL="609600" indent="-609600">
              <a:lnSpc>
                <a:spcPct val="80000"/>
              </a:lnSpc>
              <a:buNone/>
            </a:pPr>
            <a:r>
              <a:rPr lang="en-US" altLang="en-US" sz="2400" dirty="0">
                <a:solidFill>
                  <a:srgbClr val="FF0000"/>
                </a:solidFill>
              </a:rPr>
              <a:t>       </a:t>
            </a:r>
            <a:r>
              <a:rPr lang="en-US" altLang="en-US" sz="2400" b="1" dirty="0">
                <a:solidFill>
                  <a:srgbClr val="FF0000"/>
                </a:solidFill>
              </a:rPr>
              <a:t>“It is perfectly OK provided that it is (1) placed in a leak proof, sealed neoprene plastic bottle approved for hazardous chemicals, that you (2) provide a current label of the product to the user, and that you (3) not charge anything for the subdivided pesticide.  I am donating the chemical to the rose society out of the goodness of my heart.” </a:t>
            </a:r>
          </a:p>
          <a:p>
            <a:pPr marL="609600" indent="-609600">
              <a:lnSpc>
                <a:spcPct val="80000"/>
              </a:lnSpc>
              <a:buNone/>
            </a:pPr>
            <a:r>
              <a:rPr lang="en-US" altLang="en-US" sz="2400" dirty="0">
                <a:solidFill>
                  <a:srgbClr val="FF0000"/>
                </a:solidFill>
              </a:rPr>
              <a:t>         </a:t>
            </a:r>
          </a:p>
          <a:p>
            <a:pPr marL="609600" indent="-609600">
              <a:lnSpc>
                <a:spcPct val="80000"/>
              </a:lnSpc>
              <a:buNone/>
            </a:pPr>
            <a:r>
              <a:rPr lang="en-US" altLang="en-US" sz="2400" dirty="0"/>
              <a:t>         How would you handle this issue?</a:t>
            </a:r>
            <a:r>
              <a:rPr lang="en-US" altLang="en-US" sz="2400" dirty="0">
                <a:solidFill>
                  <a:srgbClr val="FF0000"/>
                </a:solidFill>
              </a:rPr>
              <a:t> </a:t>
            </a:r>
          </a:p>
        </p:txBody>
      </p:sp>
    </p:spTree>
    <p:extLst>
      <p:ext uri="{BB962C8B-B14F-4D97-AF65-F5344CB8AC3E}">
        <p14:creationId xmlns:p14="http://schemas.microsoft.com/office/powerpoint/2010/main" val="2860432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solidFill>
                  <a:schemeClr val="accent2"/>
                </a:solidFill>
              </a:rPr>
              <a:t>Concern #3</a:t>
            </a:r>
          </a:p>
        </p:txBody>
      </p:sp>
      <p:sp>
        <p:nvSpPr>
          <p:cNvPr id="7171" name="Rectangle 3"/>
          <p:cNvSpPr>
            <a:spLocks noGrp="1" noChangeArrowheads="1"/>
          </p:cNvSpPr>
          <p:nvPr>
            <p:ph type="body" idx="1"/>
          </p:nvPr>
        </p:nvSpPr>
        <p:spPr>
          <a:xfrm>
            <a:off x="838200" y="1825625"/>
            <a:ext cx="8509000" cy="4351338"/>
          </a:xfrm>
        </p:spPr>
        <p:txBody>
          <a:bodyPr/>
          <a:lstStyle/>
          <a:p>
            <a:pPr>
              <a:lnSpc>
                <a:spcPct val="90000"/>
              </a:lnSpc>
              <a:buFontTx/>
              <a:buNone/>
            </a:pPr>
            <a:r>
              <a:rPr lang="en-US" altLang="en-US" sz="2400" dirty="0"/>
              <a:t>	Don </a:t>
            </a:r>
            <a:r>
              <a:rPr lang="en-US" altLang="en-US" sz="2400" dirty="0" err="1"/>
              <a:t>Nozall</a:t>
            </a:r>
            <a:r>
              <a:rPr lang="en-US" altLang="en-US" sz="2400" dirty="0"/>
              <a:t> gave a presentation on pesticide safety at a recent meeting and made the following comments. </a:t>
            </a:r>
          </a:p>
          <a:p>
            <a:pPr>
              <a:lnSpc>
                <a:spcPct val="90000"/>
              </a:lnSpc>
              <a:buFontTx/>
              <a:buNone/>
            </a:pPr>
            <a:r>
              <a:rPr lang="en-US" altLang="en-US" sz="2400" dirty="0"/>
              <a:t>    </a:t>
            </a:r>
            <a:r>
              <a:rPr lang="en-US" altLang="en-US" sz="2400" b="1" dirty="0">
                <a:solidFill>
                  <a:srgbClr val="FF0000"/>
                </a:solidFill>
              </a:rPr>
              <a:t>“I don’t need a spacesuit to spray pesticides.  It’s just common sense.  Don’t get it on you and use the wind to keep the mist away from you. And there a lot of other things that are more important causes of cancer than exposure to pesticides.   After spraying I keep the mixed product in my sprayer for next week and mix it with my fresh stuff.  Bayer told me that most products last 5 years anyway.  I don’t like disposing of unused pesticides in my yard. That’s why I never dump the unused spray material. It is important to protect the environment.”</a:t>
            </a:r>
          </a:p>
          <a:p>
            <a:pPr>
              <a:lnSpc>
                <a:spcPct val="90000"/>
              </a:lnSpc>
              <a:buFontTx/>
              <a:buNone/>
            </a:pPr>
            <a:r>
              <a:rPr lang="en-US" altLang="en-US" sz="2400" dirty="0">
                <a:solidFill>
                  <a:srgbClr val="FF0000"/>
                </a:solidFill>
              </a:rPr>
              <a:t> </a:t>
            </a:r>
            <a:r>
              <a:rPr lang="en-US" altLang="en-US" sz="2400" dirty="0"/>
              <a:t>What does pesticide safety mean to you?</a:t>
            </a:r>
          </a:p>
        </p:txBody>
      </p:sp>
    </p:spTree>
    <p:extLst>
      <p:ext uri="{BB962C8B-B14F-4D97-AF65-F5344CB8AC3E}">
        <p14:creationId xmlns:p14="http://schemas.microsoft.com/office/powerpoint/2010/main" val="2064587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8806"/>
            <a:ext cx="9363076"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6106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solidFill>
                  <a:schemeClr val="accent2"/>
                </a:solidFill>
              </a:rPr>
              <a:t>Concern #4</a:t>
            </a:r>
          </a:p>
        </p:txBody>
      </p:sp>
      <p:sp>
        <p:nvSpPr>
          <p:cNvPr id="8195" name="Rectangle 3"/>
          <p:cNvSpPr>
            <a:spLocks noGrp="1" noChangeArrowheads="1"/>
          </p:cNvSpPr>
          <p:nvPr>
            <p:ph type="body" idx="1"/>
          </p:nvPr>
        </p:nvSpPr>
        <p:spPr>
          <a:xfrm>
            <a:off x="838200" y="1510300"/>
            <a:ext cx="7514690" cy="5347699"/>
          </a:xfrm>
        </p:spPr>
        <p:txBody>
          <a:bodyPr>
            <a:normAutofit fontScale="92500" lnSpcReduction="10000"/>
          </a:bodyPr>
          <a:lstStyle/>
          <a:p>
            <a:pPr>
              <a:lnSpc>
                <a:spcPct val="80000"/>
              </a:lnSpc>
              <a:buFontTx/>
              <a:buNone/>
            </a:pPr>
            <a:r>
              <a:rPr lang="en-US" altLang="en-US" sz="2400" dirty="0"/>
              <a:t>	Don </a:t>
            </a:r>
            <a:r>
              <a:rPr lang="en-US" altLang="en-US" sz="2400" dirty="0" err="1"/>
              <a:t>Nozall</a:t>
            </a:r>
            <a:r>
              <a:rPr lang="en-US" altLang="en-US" sz="2400" dirty="0"/>
              <a:t> routinely gives a 15 minute talk, called “Don’s Chat”,  at rose society meetings for new rose growers.  He made the following comments on disease, insect, and mite control.</a:t>
            </a:r>
          </a:p>
          <a:p>
            <a:pPr>
              <a:lnSpc>
                <a:spcPct val="80000"/>
              </a:lnSpc>
              <a:buFontTx/>
              <a:buNone/>
            </a:pPr>
            <a:r>
              <a:rPr lang="en-US" altLang="en-US" sz="2400" dirty="0"/>
              <a:t>  </a:t>
            </a:r>
          </a:p>
          <a:p>
            <a:pPr>
              <a:lnSpc>
                <a:spcPct val="80000"/>
              </a:lnSpc>
              <a:buFontTx/>
              <a:buNone/>
            </a:pPr>
            <a:r>
              <a:rPr lang="en-US" altLang="en-US" sz="2600" b="1" dirty="0">
                <a:solidFill>
                  <a:srgbClr val="FF0000"/>
                </a:solidFill>
              </a:rPr>
              <a:t>“I know some of you don’t like spraying.  But there are so many chemicals to choose from that are safe.  Keep it simple.  That is the motto of the CR program after all.  Mix your fungicide, insecticide, miticide, pH adjuster, adjuvant, and a pinch of </a:t>
            </a:r>
            <a:r>
              <a:rPr lang="en-US" altLang="en-US" sz="2600" b="1" i="1" dirty="0">
                <a:solidFill>
                  <a:srgbClr val="FF0000"/>
                </a:solidFill>
              </a:rPr>
              <a:t>Response</a:t>
            </a:r>
            <a:r>
              <a:rPr lang="en-US" altLang="en-US" sz="2600" b="1" dirty="0">
                <a:solidFill>
                  <a:srgbClr val="FF0000"/>
                </a:solidFill>
              </a:rPr>
              <a:t> together.  Spray every week and you will have no problems. If you have to think too much, you can make mistakes.  Anyone can grow roses and we want to provide our new rose society members with simple, straight forward recommendations.”   </a:t>
            </a:r>
            <a:endParaRPr lang="en-US" altLang="en-US" sz="1200" b="1" dirty="0">
              <a:solidFill>
                <a:srgbClr val="FF0000"/>
              </a:solidFill>
            </a:endParaRPr>
          </a:p>
          <a:p>
            <a:pPr>
              <a:lnSpc>
                <a:spcPct val="80000"/>
              </a:lnSpc>
              <a:buFontTx/>
              <a:buNone/>
            </a:pPr>
            <a:r>
              <a:rPr lang="en-US" altLang="en-US" sz="1200" b="1" dirty="0">
                <a:solidFill>
                  <a:srgbClr val="FF0000"/>
                </a:solidFill>
              </a:rPr>
              <a:t>  </a:t>
            </a:r>
          </a:p>
          <a:p>
            <a:pPr>
              <a:lnSpc>
                <a:spcPct val="80000"/>
              </a:lnSpc>
              <a:buFontTx/>
              <a:buNone/>
            </a:pPr>
            <a:r>
              <a:rPr lang="en-US" altLang="en-US" sz="2400" dirty="0">
                <a:solidFill>
                  <a:srgbClr val="FF0000"/>
                </a:solidFill>
              </a:rPr>
              <a:t> </a:t>
            </a:r>
            <a:r>
              <a:rPr lang="en-US" altLang="en-US" sz="2400" dirty="0"/>
              <a:t>What kind of simple, straight forward recommendations would you make?</a:t>
            </a:r>
          </a:p>
        </p:txBody>
      </p:sp>
    </p:spTree>
    <p:extLst>
      <p:ext uri="{BB962C8B-B14F-4D97-AF65-F5344CB8AC3E}">
        <p14:creationId xmlns:p14="http://schemas.microsoft.com/office/powerpoint/2010/main" val="20255306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solidFill>
                  <a:schemeClr val="accent2"/>
                </a:solidFill>
              </a:rPr>
              <a:t>Concern #5</a:t>
            </a:r>
          </a:p>
        </p:txBody>
      </p:sp>
      <p:sp>
        <p:nvSpPr>
          <p:cNvPr id="9219" name="Rectangle 3"/>
          <p:cNvSpPr>
            <a:spLocks noGrp="1" noChangeArrowheads="1"/>
          </p:cNvSpPr>
          <p:nvPr>
            <p:ph type="body" idx="1"/>
          </p:nvPr>
        </p:nvSpPr>
        <p:spPr/>
        <p:txBody>
          <a:bodyPr/>
          <a:lstStyle/>
          <a:p>
            <a:pPr>
              <a:lnSpc>
                <a:spcPct val="80000"/>
              </a:lnSpc>
              <a:buFontTx/>
              <a:buNone/>
            </a:pPr>
            <a:r>
              <a:rPr lang="en-US" altLang="en-US" sz="2400" dirty="0"/>
              <a:t>	Don </a:t>
            </a:r>
            <a:r>
              <a:rPr lang="en-US" altLang="en-US" sz="2400" dirty="0" err="1"/>
              <a:t>Nozall</a:t>
            </a:r>
            <a:r>
              <a:rPr lang="en-US" altLang="en-US" sz="2400" dirty="0"/>
              <a:t> had these comments about his granny at the annual holiday party.  </a:t>
            </a:r>
          </a:p>
          <a:p>
            <a:pPr>
              <a:lnSpc>
                <a:spcPct val="80000"/>
              </a:lnSpc>
              <a:buFontTx/>
              <a:buNone/>
            </a:pPr>
            <a:r>
              <a:rPr lang="en-US" altLang="en-US" sz="2400" dirty="0">
                <a:solidFill>
                  <a:srgbClr val="FF0000"/>
                </a:solidFill>
              </a:rPr>
              <a:t>   </a:t>
            </a:r>
          </a:p>
          <a:p>
            <a:pPr>
              <a:lnSpc>
                <a:spcPct val="80000"/>
              </a:lnSpc>
              <a:buFontTx/>
              <a:buNone/>
            </a:pPr>
            <a:r>
              <a:rPr lang="en-US" altLang="en-US" sz="2400" dirty="0">
                <a:solidFill>
                  <a:srgbClr val="FF0000"/>
                </a:solidFill>
              </a:rPr>
              <a:t>“</a:t>
            </a:r>
            <a:r>
              <a:rPr lang="en-US" altLang="en-US" sz="2400" b="1" dirty="0">
                <a:solidFill>
                  <a:srgbClr val="FF0000"/>
                </a:solidFill>
              </a:rPr>
              <a:t>My Granny had beautiful roses and never sprayed them…period!  Blackspot is the most important disease of roses in our district and Granny new it.  She was a great house keeper and every week she would go out and pick off the black spot leaves.  In this way the disease is kept from spreading by reducing the number of spores, and you don’t poison the environment with pesticides.  Your rose plants look better too.  I like this approach for new rosarians.  If you’re not an exhibitor, you can also grow one of the “Knock Out” roses or many of the </a:t>
            </a:r>
            <a:r>
              <a:rPr lang="en-US" altLang="en-US" sz="2400" b="1" dirty="0" err="1">
                <a:solidFill>
                  <a:srgbClr val="FF0000"/>
                </a:solidFill>
              </a:rPr>
              <a:t>Kordes</a:t>
            </a:r>
            <a:r>
              <a:rPr lang="en-US" altLang="en-US" sz="2400" b="1" dirty="0">
                <a:solidFill>
                  <a:srgbClr val="FF0000"/>
                </a:solidFill>
              </a:rPr>
              <a:t> roses that don’t require spraying.”  </a:t>
            </a:r>
          </a:p>
          <a:p>
            <a:pPr>
              <a:lnSpc>
                <a:spcPct val="80000"/>
              </a:lnSpc>
              <a:buFontTx/>
              <a:buNone/>
            </a:pPr>
            <a:r>
              <a:rPr lang="en-US" altLang="en-US" dirty="0">
                <a:solidFill>
                  <a:srgbClr val="FF0000"/>
                </a:solidFill>
              </a:rPr>
              <a:t>   </a:t>
            </a:r>
            <a:r>
              <a:rPr lang="en-US" altLang="en-US" sz="2400" dirty="0"/>
              <a:t>How effective is granny’s idea of sanitation?</a:t>
            </a:r>
            <a:r>
              <a:rPr lang="en-US" altLang="en-US" sz="2400" dirty="0">
                <a:solidFill>
                  <a:srgbClr val="FF0000"/>
                </a:solidFill>
              </a:rPr>
              <a:t>  </a:t>
            </a:r>
            <a:r>
              <a:rPr lang="en-US" altLang="en-US" sz="2400" dirty="0"/>
              <a:t>Which roses would you recommend to the general gardener who wants to grow a few roses in their perennial garden?</a:t>
            </a:r>
          </a:p>
        </p:txBody>
      </p:sp>
    </p:spTree>
    <p:extLst>
      <p:ext uri="{BB962C8B-B14F-4D97-AF65-F5344CB8AC3E}">
        <p14:creationId xmlns:p14="http://schemas.microsoft.com/office/powerpoint/2010/main" val="599580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solidFill>
                  <a:schemeClr val="accent2"/>
                </a:solidFill>
              </a:rPr>
              <a:t>Concern #6</a:t>
            </a:r>
          </a:p>
        </p:txBody>
      </p:sp>
      <p:sp>
        <p:nvSpPr>
          <p:cNvPr id="10243" name="Rectangle 3"/>
          <p:cNvSpPr>
            <a:spLocks noGrp="1" noChangeArrowheads="1"/>
          </p:cNvSpPr>
          <p:nvPr>
            <p:ph type="body" idx="1"/>
          </p:nvPr>
        </p:nvSpPr>
        <p:spPr/>
        <p:txBody>
          <a:bodyPr/>
          <a:lstStyle/>
          <a:p>
            <a:pPr>
              <a:lnSpc>
                <a:spcPct val="90000"/>
              </a:lnSpc>
              <a:buFontTx/>
              <a:buNone/>
            </a:pPr>
            <a:r>
              <a:rPr lang="en-US" altLang="en-US" sz="2400" dirty="0"/>
              <a:t>	Don </a:t>
            </a:r>
            <a:r>
              <a:rPr lang="en-US" altLang="en-US" sz="2400" dirty="0" err="1"/>
              <a:t>Nozall</a:t>
            </a:r>
            <a:r>
              <a:rPr lang="en-US" altLang="en-US" sz="2400" dirty="0"/>
              <a:t> gave a presentation on rotating chemicals at the district meeting.  His comments included the following.  </a:t>
            </a:r>
          </a:p>
          <a:p>
            <a:pPr>
              <a:lnSpc>
                <a:spcPct val="90000"/>
              </a:lnSpc>
              <a:buFontTx/>
              <a:buNone/>
            </a:pPr>
            <a:r>
              <a:rPr lang="en-US" altLang="en-US" sz="2400" dirty="0">
                <a:solidFill>
                  <a:srgbClr val="FF0000"/>
                </a:solidFill>
              </a:rPr>
              <a:t>   </a:t>
            </a:r>
            <a:r>
              <a:rPr lang="en-US" altLang="en-US" sz="2400" b="1" dirty="0">
                <a:solidFill>
                  <a:srgbClr val="FF0000"/>
                </a:solidFill>
              </a:rPr>
              <a:t>“Rotating chemicals is important for disease control, particularly blackspot.  In a good rotation, the fungus sees a different mode of action over time and this reduces the chance for the fungus to mutate and become resistant.  That is why I use the following rotation when it’s hot and humid in NC in my weekly rose pesticide cocktail.  Week 1-Banner, Week 2-Immunox, Week 3-Rubigan, Week 4-Bayer Advanced Disease Control for Roses.  If necessary I repeat the rotation. I   know what I’m talking about.”</a:t>
            </a:r>
            <a:r>
              <a:rPr lang="en-US" altLang="en-US" sz="2400" b="1" dirty="0"/>
              <a:t> </a:t>
            </a:r>
          </a:p>
          <a:p>
            <a:pPr>
              <a:lnSpc>
                <a:spcPct val="90000"/>
              </a:lnSpc>
              <a:buFontTx/>
              <a:buNone/>
            </a:pPr>
            <a:r>
              <a:rPr lang="en-US" altLang="en-US" sz="2400" b="1" dirty="0"/>
              <a:t>   Does he?? </a:t>
            </a:r>
          </a:p>
        </p:txBody>
      </p:sp>
    </p:spTree>
    <p:extLst>
      <p:ext uri="{BB962C8B-B14F-4D97-AF65-F5344CB8AC3E}">
        <p14:creationId xmlns:p14="http://schemas.microsoft.com/office/powerpoint/2010/main" val="21206508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C6455-5763-419D-BBBC-763500725367}"/>
              </a:ext>
            </a:extLst>
          </p:cNvPr>
          <p:cNvSpPr>
            <a:spLocks noGrp="1"/>
          </p:cNvSpPr>
          <p:nvPr>
            <p:ph type="title"/>
          </p:nvPr>
        </p:nvSpPr>
        <p:spPr/>
        <p:txBody>
          <a:bodyPr/>
          <a:lstStyle/>
          <a:p>
            <a:r>
              <a:rPr lang="en-US" b="1" dirty="0">
                <a:solidFill>
                  <a:srgbClr val="FF0000"/>
                </a:solidFill>
                <a:latin typeface="Lucida Handwriting" panose="03010101010101010101" pitchFamily="66" charset="0"/>
              </a:rPr>
              <a:t>Conclusions</a:t>
            </a:r>
            <a:r>
              <a:rPr lang="en-US" b="1" dirty="0">
                <a:solidFill>
                  <a:srgbClr val="FF0000"/>
                </a:solidFill>
              </a:rPr>
              <a:t> </a:t>
            </a:r>
          </a:p>
        </p:txBody>
      </p:sp>
      <p:sp>
        <p:nvSpPr>
          <p:cNvPr id="3" name="Content Placeholder 2">
            <a:extLst>
              <a:ext uri="{FF2B5EF4-FFF2-40B4-BE49-F238E27FC236}">
                <a16:creationId xmlns:a16="http://schemas.microsoft.com/office/drawing/2014/main" id="{0E688F32-C635-49AF-A8AF-BB7F99E58673}"/>
              </a:ext>
            </a:extLst>
          </p:cNvPr>
          <p:cNvSpPr>
            <a:spLocks noGrp="1"/>
          </p:cNvSpPr>
          <p:nvPr>
            <p:ph idx="1"/>
          </p:nvPr>
        </p:nvSpPr>
        <p:spPr/>
        <p:txBody>
          <a:bodyPr/>
          <a:lstStyle/>
          <a:p>
            <a:r>
              <a:rPr lang="en-US" dirty="0"/>
              <a:t>Sustainable rose growing is linked to chemical safety.</a:t>
            </a:r>
          </a:p>
          <a:p>
            <a:r>
              <a:rPr lang="en-US" dirty="0"/>
              <a:t>CRs should always promote safe use of chemicals.</a:t>
            </a:r>
          </a:p>
          <a:p>
            <a:r>
              <a:rPr lang="en-US" dirty="0"/>
              <a:t>Safe use of chemicals protects the user and the environment.</a:t>
            </a:r>
          </a:p>
          <a:p>
            <a:r>
              <a:rPr lang="en-US" dirty="0"/>
              <a:t>Rose E-IQ is a useful tool for CRs to choose the lowest effective chemical/pesticide for use I their garden in their district.</a:t>
            </a:r>
          </a:p>
          <a:p>
            <a:r>
              <a:rPr lang="en-US" dirty="0"/>
              <a:t>Designation of a chemical as natural or organic does not mean they are safer than synthetic pesticides.</a:t>
            </a:r>
          </a:p>
          <a:p>
            <a:endParaRPr lang="en-US" dirty="0"/>
          </a:p>
        </p:txBody>
      </p:sp>
    </p:spTree>
    <p:extLst>
      <p:ext uri="{BB962C8B-B14F-4D97-AF65-F5344CB8AC3E}">
        <p14:creationId xmlns:p14="http://schemas.microsoft.com/office/powerpoint/2010/main" val="12183581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372" y="2184497"/>
            <a:ext cx="6702458" cy="3094513"/>
          </a:xfrm>
        </p:spPr>
        <p:txBody>
          <a:bodyPr>
            <a:normAutofit fontScale="90000"/>
          </a:bodyPr>
          <a:lstStyle/>
          <a:p>
            <a:pPr algn="ctr"/>
            <a:r>
              <a:rPr lang="en-US" sz="6700" b="1" dirty="0">
                <a:solidFill>
                  <a:srgbClr val="FF0000"/>
                </a:solidFill>
              </a:rPr>
              <a:t>Questions or Comments</a:t>
            </a:r>
            <a:br>
              <a:rPr lang="en-US" sz="5300" b="1" dirty="0"/>
            </a:br>
            <a:br>
              <a:rPr lang="en-US" sz="5300" b="1" dirty="0"/>
            </a:br>
            <a:r>
              <a:rPr lang="en-US" b="1" dirty="0"/>
              <a:t>Don Myers</a:t>
            </a:r>
            <a:br>
              <a:rPr lang="en-US" b="1" dirty="0"/>
            </a:br>
            <a:r>
              <a:rPr lang="en-US" b="1" dirty="0">
                <a:hlinkClick r:id="rId2"/>
              </a:rPr>
              <a:t>rokirose@nc.rr.com</a:t>
            </a:r>
            <a:br>
              <a:rPr lang="en-US" b="1" dirty="0"/>
            </a:br>
            <a:r>
              <a:rPr lang="en-US" b="1" dirty="0"/>
              <a:t>919 761-1707</a:t>
            </a:r>
            <a:br>
              <a:rPr lang="en-US" b="1" dirty="0"/>
            </a:br>
            <a:endParaRPr lang="en-US" b="1" dirty="0"/>
          </a:p>
        </p:txBody>
      </p:sp>
    </p:spTree>
    <p:extLst>
      <p:ext uri="{BB962C8B-B14F-4D97-AF65-F5344CB8AC3E}">
        <p14:creationId xmlns:p14="http://schemas.microsoft.com/office/powerpoint/2010/main" val="645317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80" y="-425382"/>
            <a:ext cx="8567738" cy="484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5150009" y="2190123"/>
            <a:ext cx="2976880" cy="2477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0721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333376"/>
            <a:ext cx="7486650" cy="434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2777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4948" y="1848800"/>
            <a:ext cx="9363076" cy="242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1" y="152401"/>
            <a:ext cx="8624788" cy="178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6303" y="6074904"/>
            <a:ext cx="87630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06181" y="4543425"/>
            <a:ext cx="9363076"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8893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887" y="187731"/>
            <a:ext cx="9363076" cy="89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887" y="2167901"/>
            <a:ext cx="836295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7425" y="3443693"/>
            <a:ext cx="5851525" cy="1128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0044" y="3443693"/>
            <a:ext cx="5927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97425" y="4719485"/>
            <a:ext cx="5927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07994" y="4719485"/>
            <a:ext cx="5927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5512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854" y="1695451"/>
            <a:ext cx="9363076" cy="138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591919"/>
            <a:ext cx="8305800" cy="646331"/>
          </a:xfrm>
          <a:prstGeom prst="rect">
            <a:avLst/>
          </a:prstGeom>
          <a:noFill/>
        </p:spPr>
        <p:txBody>
          <a:bodyPr wrap="square" rtlCol="0">
            <a:spAutoFit/>
          </a:bodyPr>
          <a:lstStyle/>
          <a:p>
            <a:r>
              <a:rPr lang="en-US" sz="3600" b="1" dirty="0">
                <a:latin typeface="Segoe Script" panose="020B0504020000000003" pitchFamily="34" charset="0"/>
              </a:rPr>
              <a:t>How do you describe a pesticide?</a:t>
            </a:r>
          </a:p>
        </p:txBody>
      </p:sp>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159126"/>
            <a:ext cx="8763000" cy="1513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7795" y="4642394"/>
            <a:ext cx="5927725"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0453" y="4632869"/>
            <a:ext cx="59277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1522" y="4642394"/>
            <a:ext cx="602375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0287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469" y="433053"/>
            <a:ext cx="3725700" cy="646331"/>
          </a:xfrm>
          <a:prstGeom prst="rect">
            <a:avLst/>
          </a:prstGeom>
          <a:noFill/>
        </p:spPr>
        <p:txBody>
          <a:bodyPr wrap="none" rtlCol="0">
            <a:spAutoFit/>
          </a:bodyPr>
          <a:lstStyle/>
          <a:p>
            <a:r>
              <a:rPr lang="en-US" sz="3600" b="1" dirty="0">
                <a:latin typeface="Segoe Print" panose="02000600000000000000" pitchFamily="2" charset="0"/>
              </a:rPr>
              <a:t>Mode of Action</a:t>
            </a:r>
          </a:p>
        </p:txBody>
      </p:sp>
      <p:pic>
        <p:nvPicPr>
          <p:cNvPr id="1127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7994" y="1823674"/>
            <a:ext cx="2684053" cy="1612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5644" y="1823674"/>
            <a:ext cx="2685285" cy="1612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7994" y="3814894"/>
            <a:ext cx="5279410" cy="1645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3"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2847" y="3814894"/>
            <a:ext cx="5316163" cy="1718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4"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318" y="3176761"/>
            <a:ext cx="9875352" cy="1233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06202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42708</TotalTime>
  <Words>1639</Words>
  <Application>Microsoft Office PowerPoint</Application>
  <PresentationFormat>Widescreen</PresentationFormat>
  <Paragraphs>158</Paragraphs>
  <Slides>34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Bradley Hand ITC</vt:lpstr>
      <vt:lpstr>Calibri</vt:lpstr>
      <vt:lpstr>Calibri Light</vt:lpstr>
      <vt:lpstr>Lucida Handwriting</vt:lpstr>
      <vt:lpstr>Segoe Print</vt:lpstr>
      <vt:lpstr>Segoe Script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Choice is Yours</vt:lpstr>
      <vt:lpstr>PowerPoint Presentation</vt:lpstr>
      <vt:lpstr>PowerPoint Presentation</vt:lpstr>
      <vt:lpstr>Ros-E-IQ (Environmental Impact Quotient)</vt:lpstr>
      <vt:lpstr>Field Use Rating of Rose Care Products (R-E-IQ)</vt:lpstr>
      <vt:lpstr>PowerPoint Presentation</vt:lpstr>
      <vt:lpstr>PowerPoint Presentation</vt:lpstr>
      <vt:lpstr>What’s on a label?</vt:lpstr>
      <vt:lpstr>PowerPoint Presentation</vt:lpstr>
      <vt:lpstr>PowerPoint Presentation</vt:lpstr>
      <vt:lpstr>General Reminders</vt:lpstr>
      <vt:lpstr>Application Reminders</vt:lpstr>
      <vt:lpstr>PowerPoint Presentation</vt:lpstr>
      <vt:lpstr>Background</vt:lpstr>
      <vt:lpstr>Background continued</vt:lpstr>
      <vt:lpstr>Background continued</vt:lpstr>
      <vt:lpstr>Concern #1</vt:lpstr>
      <vt:lpstr>Concern #2</vt:lpstr>
      <vt:lpstr>Concern #3</vt:lpstr>
      <vt:lpstr>Concern #4</vt:lpstr>
      <vt:lpstr>Concern #5</vt:lpstr>
      <vt:lpstr>Concern #6</vt:lpstr>
      <vt:lpstr>Conclusions </vt:lpstr>
      <vt:lpstr>Questions or Comments  Don Myers rokirose@nc.rr.com 919 761-1707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51</cp:revision>
  <dcterms:created xsi:type="dcterms:W3CDTF">2017-02-27T14:14:15Z</dcterms:created>
  <dcterms:modified xsi:type="dcterms:W3CDTF">2020-06-11T16:19:03Z</dcterms:modified>
</cp:coreProperties>
</file>